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0" r:id="rId3"/>
    <p:sldId id="273" r:id="rId4"/>
    <p:sldId id="274" r:id="rId5"/>
    <p:sldId id="275" r:id="rId6"/>
    <p:sldId id="269" r:id="rId7"/>
    <p:sldId id="268" r:id="rId8"/>
    <p:sldId id="272" r:id="rId9"/>
    <p:sldId id="271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C00"/>
    <a:srgbClr val="191919"/>
    <a:srgbClr val="0099CC"/>
    <a:srgbClr val="50008E"/>
    <a:srgbClr val="8D2ADB"/>
    <a:srgbClr val="658F21"/>
    <a:srgbClr val="828E0E"/>
    <a:srgbClr val="7FB32A"/>
    <a:srgbClr val="CADB2A"/>
    <a:srgbClr val="51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>
        <p:scale>
          <a:sx n="66" d="100"/>
          <a:sy n="66" d="100"/>
        </p:scale>
        <p:origin x="-55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4032-8D6D-4C0C-89D8-C9D975949D29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E647-DF51-4132-9FEA-2D95BC70208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368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4D63-C296-4C01-8D00-78CDE9652377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CB82-54AA-40ED-B137-59880ACD04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91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057400"/>
            <a:ext cx="8229600" cy="381000"/>
          </a:xfrm>
          <a:noFill/>
        </p:spPr>
        <p:txBody>
          <a:bodyPr anchor="ctr"/>
          <a:lstStyle>
            <a:lvl1pPr algn="l">
              <a:defRPr sz="3200" b="1">
                <a:solidFill>
                  <a:srgbClr val="0099CC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514600"/>
            <a:ext cx="8229600" cy="3834318"/>
          </a:xfrm>
          <a:noFill/>
        </p:spPr>
        <p:txBody>
          <a:bodyPr anchor="t">
            <a:normAutofit/>
          </a:bodyPr>
          <a:lstStyle>
            <a:lvl1pPr marL="514350" indent="-514350" algn="l">
              <a:buClr>
                <a:srgbClr val="A1BC00"/>
              </a:buClr>
              <a:buFont typeface="+mj-lt"/>
              <a:buAutoNum type="arabicPeriod"/>
              <a:defRPr sz="22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Project vision</a:t>
            </a:r>
          </a:p>
          <a:p>
            <a:r>
              <a:rPr lang="en-GB" noProof="0" dirty="0" smtClean="0"/>
              <a:t>Project Context</a:t>
            </a:r>
          </a:p>
          <a:p>
            <a:r>
              <a:rPr lang="en-GB" noProof="0" dirty="0" smtClean="0"/>
              <a:t>…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934200" y="6475200"/>
            <a:ext cx="1828800" cy="23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200" smtClean="0">
                <a:solidFill>
                  <a:srgbClr val="191919"/>
                </a:solidFill>
              </a:rPr>
              <a:pPr algn="r"/>
              <a:t>‹#›</a:t>
            </a:fld>
            <a:endParaRPr lang="es-ES" sz="12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457200" y="6475200"/>
            <a:ext cx="58680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B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-project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05" y="609600"/>
            <a:ext cx="3490190" cy="1143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77200" cy="860425"/>
          </a:xfrm>
          <a:noFill/>
        </p:spPr>
        <p:txBody>
          <a:bodyPr anchor="ctr"/>
          <a:lstStyle>
            <a:lvl1pPr algn="ctr">
              <a:defRPr>
                <a:solidFill>
                  <a:srgbClr val="0099CC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705600" cy="9906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A1B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705600" y="6475200"/>
            <a:ext cx="1828800" cy="23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200" smtClean="0">
                <a:solidFill>
                  <a:srgbClr val="191919"/>
                </a:solidFill>
              </a:rPr>
              <a:pPr algn="r"/>
              <a:t>‹#›</a:t>
            </a:fld>
            <a:endParaRPr lang="es-ES" sz="1200" dirty="0">
              <a:solidFill>
                <a:srgbClr val="191919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457200" y="6475200"/>
            <a:ext cx="58680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B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-project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42" y="609600"/>
            <a:ext cx="2697008" cy="9144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>
              <a:buClr>
                <a:srgbClr val="A1BC00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42950" indent="-285750">
              <a:buClr>
                <a:srgbClr val="A1BC00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A1BC00"/>
              </a:buCl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A1BC00"/>
              </a:buCl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rgbClr val="A1BC00"/>
              </a:buClr>
              <a:defRPr sz="1600" baseline="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533400"/>
          </a:xfrm>
        </p:spPr>
        <p:txBody>
          <a:bodyPr anchor="t"/>
          <a:lstStyle>
            <a:lvl1pPr algn="l">
              <a:defRPr sz="2800" b="1" baseline="0">
                <a:solidFill>
                  <a:srgbClr val="0099C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0" y="6475200"/>
            <a:ext cx="1828800" cy="23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200" smtClean="0">
                <a:solidFill>
                  <a:srgbClr val="191919"/>
                </a:solidFill>
              </a:rPr>
              <a:pPr algn="r"/>
              <a:t>‹#›</a:t>
            </a:fld>
            <a:endParaRPr lang="es-ES" sz="1200" dirty="0">
              <a:solidFill>
                <a:srgbClr val="191919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457200" y="6475200"/>
            <a:ext cx="58680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B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-project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96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A6D09-85E2-4F54-B485-C0B4487B7575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E46D-AF6D-4A7C-9354-D5F43579F6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585"/>
            <a:ext cx="8229600" cy="517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5867400" cy="457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476999"/>
            <a:ext cx="21336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239592-4186-4298-8335-FCC810C624B6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58674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191919"/>
                </a:solidFill>
              </a:rPr>
              <a:t>www.</a:t>
            </a:r>
            <a:r>
              <a:rPr lang="es-ES" dirty="0" smtClean="0">
                <a:solidFill>
                  <a:srgbClr val="828E0E"/>
                </a:solidFill>
              </a:rPr>
              <a:t>food</a:t>
            </a:r>
            <a:r>
              <a:rPr lang="es-ES" dirty="0" smtClean="0">
                <a:solidFill>
                  <a:srgbClr val="0099CC"/>
                </a:solidFill>
              </a:rPr>
              <a:t>ie</a:t>
            </a:r>
            <a:r>
              <a:rPr lang="es-ES" dirty="0" smtClean="0">
                <a:solidFill>
                  <a:schemeClr val="tx1"/>
                </a:solidFill>
              </a:rPr>
              <a:t>-project</a:t>
            </a:r>
            <a:r>
              <a:rPr lang="es-ES" dirty="0" smtClean="0">
                <a:solidFill>
                  <a:srgbClr val="191919"/>
                </a:solidFill>
              </a:rPr>
              <a:t>.eu</a:t>
            </a:r>
            <a:endParaRPr lang="en-US" dirty="0">
              <a:solidFill>
                <a:srgbClr val="19191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823633"/>
            <a:ext cx="8686800" cy="14567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 userDrawn="1"/>
        </p:nvSpPr>
        <p:spPr>
          <a:xfrm>
            <a:off x="0" y="823633"/>
            <a:ext cx="457200" cy="14567"/>
          </a:xfrm>
          <a:prstGeom prst="rect">
            <a:avLst/>
          </a:prstGeom>
          <a:solidFill>
            <a:srgbClr val="A1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7936"/>
            <a:ext cx="1676400" cy="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3" r:id="rId5"/>
    <p:sldLayoutId id="214748366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2600325" algn="l"/>
        </a:tabLst>
        <a:defRPr sz="2800" b="1" i="0" kern="1200">
          <a:solidFill>
            <a:srgbClr val="0099CC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1BC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1BC00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1BC00"/>
        </a:buClr>
        <a:buFont typeface="Wingdings" pitchFamily="2" charset="2"/>
        <a:buChar char="§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160020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1BC00"/>
                </a:solidFill>
              </a:rPr>
              <a:t>Analýza činnosti zemědělských strojů:</a:t>
            </a:r>
          </a:p>
          <a:p>
            <a:pPr marL="457200" lvl="2"/>
            <a:r>
              <a:rPr lang="cs-CZ" sz="2400" b="1" i="1" dirty="0" smtClean="0">
                <a:solidFill>
                  <a:srgbClr val="A1BC00"/>
                </a:solidFill>
              </a:rPr>
              <a:t>nechme naše stroje pracovat efektivněji</a:t>
            </a:r>
          </a:p>
          <a:p>
            <a:r>
              <a:rPr lang="cs-CZ" sz="3600" b="1" dirty="0" smtClean="0">
                <a:solidFill>
                  <a:srgbClr val="A1BC00"/>
                </a:solidFill>
              </a:rPr>
              <a:t> </a:t>
            </a:r>
            <a:endParaRPr lang="en-US" sz="3600" b="1" dirty="0">
              <a:solidFill>
                <a:srgbClr val="A1B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A1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6090127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Otevřená data jako příležitost pro komerční sektor</a:t>
            </a:r>
          </a:p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Praha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18.11.2015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9600" y="5605596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Karel Charvát </a:t>
            </a:r>
            <a:r>
              <a:rPr lang="cs-CZ" sz="1600" b="1" dirty="0" err="1" smtClean="0">
                <a:solidFill>
                  <a:schemeClr val="bg1">
                    <a:lumMod val="65000"/>
                  </a:schemeClr>
                </a:solidFill>
              </a:rPr>
              <a:t>jr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 WIRELESSINFO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10400" y="5103638"/>
            <a:ext cx="1935432" cy="1569492"/>
            <a:chOff x="5876296" y="3950653"/>
            <a:chExt cx="1593824" cy="1219551"/>
          </a:xfrm>
        </p:grpSpPr>
        <p:sp>
          <p:nvSpPr>
            <p:cNvPr id="17" name="Date Placeholder 3"/>
            <p:cNvSpPr txBox="1">
              <a:spLocks/>
            </p:cNvSpPr>
            <p:nvPr/>
          </p:nvSpPr>
          <p:spPr>
            <a:xfrm>
              <a:off x="5876296" y="3950653"/>
              <a:ext cx="1588016" cy="230400"/>
            </a:xfrm>
            <a:prstGeom prst="rect">
              <a:avLst/>
            </a:prstGeom>
          </p:spPr>
          <p:txBody>
            <a:bodyPr vert="horz" lIns="0" tIns="45720" rIns="0" bIns="45720" rtlCol="0" anchor="ctr"/>
            <a:lstStyle>
              <a:lvl1pPr algn="l">
                <a:defRPr sz="1200">
                  <a:solidFill>
                    <a:srgbClr val="0C4262"/>
                  </a:solidFill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</a:t>
              </a: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1BC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food</a:t>
              </a: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ie</a:t>
              </a: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-project.eu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6 Rectángulo"/>
            <p:cNvSpPr/>
            <p:nvPr/>
          </p:nvSpPr>
          <p:spPr>
            <a:xfrm>
              <a:off x="5876296" y="4946050"/>
              <a:ext cx="1588016" cy="20328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dist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</a:rPr>
                <a:t>Grant agreement no: 621074</a:t>
              </a:r>
            </a:p>
          </p:txBody>
        </p:sp>
        <p:pic>
          <p:nvPicPr>
            <p:cNvPr id="19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296" y="4181053"/>
              <a:ext cx="882980" cy="599909"/>
            </a:xfrm>
            <a:prstGeom prst="rect">
              <a:avLst/>
            </a:prstGeom>
          </p:spPr>
        </p:pic>
        <p:grpSp>
          <p:nvGrpSpPr>
            <p:cNvPr id="20" name="10 Grupo"/>
            <p:cNvGrpSpPr/>
            <p:nvPr/>
          </p:nvGrpSpPr>
          <p:grpSpPr>
            <a:xfrm>
              <a:off x="6803164" y="4181053"/>
              <a:ext cx="666956" cy="601200"/>
              <a:chOff x="393506" y="5606583"/>
              <a:chExt cx="916995" cy="902633"/>
            </a:xfrm>
          </p:grpSpPr>
          <p:sp>
            <p:nvSpPr>
              <p:cNvPr id="22" name="9 Rectángulo"/>
              <p:cNvSpPr/>
              <p:nvPr/>
            </p:nvSpPr>
            <p:spPr>
              <a:xfrm>
                <a:off x="393506" y="5606583"/>
                <a:ext cx="916995" cy="9026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pic>
            <p:nvPicPr>
              <p:cNvPr id="24" name="Picture 2" descr="Preview of your QR Cod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05" y="5668188"/>
                <a:ext cx="779521" cy="779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5876296" y="4790993"/>
              <a:ext cx="1588016" cy="37921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dist"/>
              <a:r>
                <a:rPr lang="en-GB" sz="1100" b="1" dirty="0">
                  <a:solidFill>
                    <a:schemeClr val="bg1">
                      <a:lumMod val="65000"/>
                    </a:schemeClr>
                  </a:solidFill>
                </a:rPr>
                <a:t>CIP-ICT-PSP-2013-7 Pilot Type </a:t>
              </a:r>
              <a:r>
                <a:rPr lang="en-GB" sz="1100" b="1" dirty="0" smtClean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endParaRPr lang="en-GB" sz="11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14800"/>
            <a:ext cx="2189639" cy="901345"/>
          </a:xfrm>
          <a:prstGeom prst="rect">
            <a:avLst/>
          </a:prstGeom>
        </p:spPr>
      </p:pic>
      <p:pic>
        <p:nvPicPr>
          <p:cNvPr id="5122" name="Picture 2" descr="C:\Users\Karel\AppData\Local\Temp\WLMDSS.tmp\WLM93EB.tmp\WirelessInfo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600"/>
            <a:ext cx="5262523" cy="1161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pro podrobnější analýzy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E46D-AF6D-4A7C-9354-D5F43579F6BD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323917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105400" y="1676400"/>
            <a:ext cx="3276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Sledované stroje odpracovaly 90:27:02, což je 1:41:50 na hektar.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8600" y="3124200"/>
            <a:ext cx="3276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Sledované stroje odpracovaly 62:52:52, což   2:33:40  je na hektar.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15000" y="3657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Proč?</a:t>
            </a:r>
          </a:p>
          <a:p>
            <a:r>
              <a:rPr lang="cs-CZ" b="1" dirty="0" smtClean="0"/>
              <a:t>Co to pro nás znamená?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činnosti strojů v rámci projektu FOODIE</a:t>
            </a:r>
          </a:p>
          <a:p>
            <a:pPr lvl="1"/>
            <a:r>
              <a:rPr lang="cs-CZ" dirty="0" smtClean="0"/>
              <a:t>Chápání ekonomické efektivity</a:t>
            </a:r>
          </a:p>
          <a:p>
            <a:pPr lvl="1"/>
            <a:r>
              <a:rPr lang="cs-CZ" dirty="0" smtClean="0"/>
              <a:t>Očekávaný přínos k ekonomické efektivitě Farmy</a:t>
            </a:r>
          </a:p>
          <a:p>
            <a:r>
              <a:rPr lang="cs-CZ" dirty="0" smtClean="0"/>
              <a:t>Testovací farma</a:t>
            </a:r>
          </a:p>
          <a:p>
            <a:pPr lvl="1"/>
            <a:r>
              <a:rPr lang="cs-CZ" dirty="0" err="1" smtClean="0"/>
              <a:t>Tršická</a:t>
            </a:r>
            <a:r>
              <a:rPr lang="cs-CZ" dirty="0" smtClean="0"/>
              <a:t> zemědělská a.s.</a:t>
            </a:r>
          </a:p>
          <a:p>
            <a:pPr lvl="1"/>
            <a:r>
              <a:rPr lang="cs-CZ" dirty="0" smtClean="0"/>
              <a:t>Přibližně 1284 hektarů</a:t>
            </a:r>
          </a:p>
          <a:p>
            <a:pPr lvl="1"/>
            <a:r>
              <a:rPr lang="cs-CZ" dirty="0" smtClean="0"/>
              <a:t>Monitorováno 9 traktorů </a:t>
            </a:r>
          </a:p>
          <a:p>
            <a:pPr lvl="1"/>
            <a:r>
              <a:rPr lang="cs-CZ" dirty="0" smtClean="0"/>
              <a:t>23 přípojných zařízení</a:t>
            </a:r>
          </a:p>
          <a:p>
            <a:pPr lvl="1"/>
            <a:r>
              <a:rPr lang="cs-CZ" dirty="0" smtClean="0"/>
              <a:t>Sběr dat od března 2015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5600"/>
            <a:ext cx="357217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Monitorovací jednotka  </a:t>
            </a:r>
            <a:r>
              <a:rPr lang="cs-CZ" b="1" dirty="0" err="1" smtClean="0"/>
              <a:t>Teltonika</a:t>
            </a:r>
            <a:r>
              <a:rPr lang="cs-CZ" b="1" dirty="0" smtClean="0"/>
              <a:t>  FM5300 </a:t>
            </a:r>
            <a:r>
              <a:rPr lang="cs-CZ" dirty="0" smtClean="0"/>
              <a:t>s následujícími perifériemi</a:t>
            </a:r>
          </a:p>
          <a:p>
            <a:pPr lvl="1"/>
            <a:r>
              <a:rPr lang="cs-CZ" b="1" dirty="0" err="1" smtClean="0"/>
              <a:t>CanLab</a:t>
            </a:r>
            <a:r>
              <a:rPr lang="cs-CZ" dirty="0" smtClean="0"/>
              <a:t> čtečka traktorové sběrnice </a:t>
            </a:r>
            <a:r>
              <a:rPr lang="cs-CZ" dirty="0" err="1" smtClean="0"/>
              <a:t>CANbus</a:t>
            </a:r>
            <a:endParaRPr lang="cs-CZ" dirty="0" smtClean="0"/>
          </a:p>
          <a:p>
            <a:pPr lvl="1"/>
            <a:r>
              <a:rPr lang="en-US" b="1" dirty="0" smtClean="0"/>
              <a:t>ELA Innovation</a:t>
            </a:r>
            <a:r>
              <a:rPr lang="en-US" dirty="0" smtClean="0"/>
              <a:t>  </a:t>
            </a:r>
            <a:r>
              <a:rPr lang="cs-CZ" dirty="0" smtClean="0"/>
              <a:t>RFID čtečka s externí anténou</a:t>
            </a:r>
          </a:p>
          <a:p>
            <a:pPr lvl="1"/>
            <a:r>
              <a:rPr lang="en-US" b="1" dirty="0" smtClean="0"/>
              <a:t>ELA Innovation</a:t>
            </a:r>
            <a:r>
              <a:rPr lang="en-US" dirty="0" smtClean="0"/>
              <a:t>  a</a:t>
            </a:r>
            <a:r>
              <a:rPr lang="cs-CZ" dirty="0" err="1" smtClean="0"/>
              <a:t>ktivní</a:t>
            </a:r>
            <a:r>
              <a:rPr lang="cs-CZ" dirty="0" smtClean="0"/>
              <a:t> RFID </a:t>
            </a:r>
            <a:r>
              <a:rPr lang="cs-CZ" dirty="0" err="1" smtClean="0"/>
              <a:t>tagy</a:t>
            </a:r>
            <a:r>
              <a:rPr lang="cs-CZ" dirty="0" smtClean="0"/>
              <a:t> (identifikace mechanismů)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jednotka</a:t>
            </a:r>
            <a:endParaRPr lang="cs-CZ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27743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914400" y="5410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Architektura systému není závislá na konkrétním typu monitorovací jednotky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LPIS </a:t>
            </a:r>
            <a:r>
              <a:rPr lang="cs-CZ" smtClean="0"/>
              <a:t>jako otevřená </a:t>
            </a:r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000" y="5334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Možno volně stáhnout po jednotlivých katastrálních územích, nebo na vyžádání zdarma získat od Ministerstva zemědělství datovou sadu za celou ČR.</a:t>
            </a:r>
            <a:endParaRPr lang="cs-CZ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229600" cy="353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 minimálním úsilím lze získat základní přehled o jednotlivý půdních blocích každé  farmy v ČR, především kódy pozemků a hranice pozemků ve vektorové podobě. </a:t>
            </a:r>
          </a:p>
          <a:p>
            <a:r>
              <a:rPr lang="cs-CZ" sz="2000" dirty="0" smtClean="0"/>
              <a:t>Není třeba řešit problémy s </a:t>
            </a:r>
            <a:r>
              <a:rPr lang="cs-CZ" sz="2000" dirty="0" err="1" smtClean="0"/>
              <a:t>interoparabilitou</a:t>
            </a:r>
            <a:r>
              <a:rPr lang="cs-CZ" sz="2000" dirty="0" smtClean="0"/>
              <a:t>, veřejný LPIS má pro všechny farmy stejnou strukturu.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LPIS jako otevřena data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6999"/>
            <a:ext cx="4572000" cy="36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Půdní bloky a plodiny</a:t>
            </a:r>
            <a:endParaRPr lang="cs-CZ" dirty="0"/>
          </a:p>
        </p:txBody>
      </p:sp>
      <p:pic>
        <p:nvPicPr>
          <p:cNvPr id="2050" name="Picture 2" descr="C:\Users\Karel\Desktop\prezentace__demo\plodi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61" y="990600"/>
            <a:ext cx="7542878" cy="5334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267200" y="5257800"/>
            <a:ext cx="3505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Plodiny nejsou součástí veřejného LPIS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572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Souhrnný přehled aktivit na pozemku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4457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92896"/>
            <a:ext cx="6229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580112" y="20608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Základní přehled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08104" y="20608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Připojená zařízení</a:t>
            </a:r>
            <a:endParaRPr lang="cs-CZ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84984"/>
            <a:ext cx="6877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5486400" y="28956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Spotřeba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přehled aktivit traktoru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E46D-AF6D-4A7C-9354-D5F43579F6B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28600" y="1143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Přehled aktivit 1.10.2015, CASE 340,  Prodleva 5 minut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7200" y="4419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Přehled aktivit 1.10.2015, CASE 340,  Prodleva 20 minut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765988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00600"/>
            <a:ext cx="7926626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356526"/>
            <a:ext cx="4038600" cy="31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7 L 0 -0.502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7 L -0.00417 -0.51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Spotřeba l/h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E46D-AF6D-4A7C-9354-D5F43579F6BD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980953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6459604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76400"/>
            <a:ext cx="2030263" cy="25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 Theme</Template>
  <TotalTime>1677</TotalTime>
  <Words>246</Words>
  <Application>Microsoft Office PowerPoint</Application>
  <PresentationFormat>Předvádění na obrazovce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Prezentace aplikace PowerPoint</vt:lpstr>
      <vt:lpstr>Úvod </vt:lpstr>
      <vt:lpstr>Monitorovací jednotka</vt:lpstr>
      <vt:lpstr>LPIS jako otevřená data</vt:lpstr>
      <vt:lpstr>LPIS jako otevřena data</vt:lpstr>
      <vt:lpstr>Půdní bloky a plodiny</vt:lpstr>
      <vt:lpstr>Souhrnný přehled aktivit na pozemku</vt:lpstr>
      <vt:lpstr>Denní přehled aktivit traktoru</vt:lpstr>
      <vt:lpstr>Spotřeba l/h </vt:lpstr>
      <vt:lpstr>Prostor pro podrobnější analýzy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Esbri Palomares, Miguel Angel</dc:creator>
  <cp:lastModifiedBy>Šárka Horáková</cp:lastModifiedBy>
  <cp:revision>167</cp:revision>
  <dcterms:created xsi:type="dcterms:W3CDTF">2006-08-16T00:00:00Z</dcterms:created>
  <dcterms:modified xsi:type="dcterms:W3CDTF">2016-01-19T09:23:20Z</dcterms:modified>
</cp:coreProperties>
</file>