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79" r:id="rId29"/>
  </p:sldIdLst>
  <p:sldSz cx="9144000" cy="6858000" type="screen4x3"/>
  <p:notesSz cx="6858000" cy="9144000"/>
  <p:embeddedFontLst>
    <p:embeddedFont>
      <p:font typeface="Source Sans Pro" panose="020B0503030403020204" pitchFamily="34" charset="-18"/>
      <p:regular r:id="rId32"/>
      <p:bold r:id="rId33"/>
      <p:italic r:id="rId34"/>
      <p:boldItalic r:id="rId35"/>
    </p:embeddedFont>
    <p:embeddedFont>
      <p:font typeface="Roboto Slab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D2D7518-B104-414B-AAEE-2EF9791A0D07}">
  <a:tblStyle styleId="{5D2D7518-B104-414B-AAEE-2EF9791A0D0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40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5759F-33E2-4EEA-B1C7-46595838F160}" type="datetimeFigureOut">
              <a:rPr lang="cs-CZ" smtClean="0"/>
              <a:t>19. 1. 2016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D3D3B-79AA-4D2E-B8EF-C21F83BAA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59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069655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679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9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138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59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764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081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496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66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311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165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62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153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992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407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124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844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687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623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915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602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02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62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67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34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007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287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7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7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ildorf@centrum.cz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harvat@ccss.c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vents/1657508801204535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SDI4Apps/?fref=ts" TargetMode="External"/><Relationship Id="rId3" Type="http://schemas.openxmlformats.org/officeDocument/2006/relationships/hyperlink" Target="http://sdi4apps.eu/updates/dev-blog/" TargetMode="External"/><Relationship Id="rId7" Type="http://schemas.openxmlformats.org/officeDocument/2006/relationships/hyperlink" Target="https://www.facebook.com/OpenTnet/?fref=t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4all.eu/" TargetMode="External"/><Relationship Id="rId5" Type="http://schemas.openxmlformats.org/officeDocument/2006/relationships/hyperlink" Target="http://www.foodie-project.eu/news.php" TargetMode="External"/><Relationship Id="rId4" Type="http://schemas.openxmlformats.org/officeDocument/2006/relationships/hyperlink" Target="http://www.opentransportnet.eu/otn/?q=new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3516067" TargetMode="External"/><Relationship Id="rId7" Type="http://schemas.openxmlformats.org/officeDocument/2006/relationships/hyperlink" Target="https://www.linkedin.com/groups/337436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groups/3534218%20OpenGIS.CZ" TargetMode="External"/><Relationship Id="rId5" Type="http://schemas.openxmlformats.org/officeDocument/2006/relationships/hyperlink" Target="https://www.linkedin.com/groups/6624260" TargetMode="External"/><Relationship Id="rId4" Type="http://schemas.openxmlformats.org/officeDocument/2006/relationships/hyperlink" Target="https://www.linkedin.com/groups/4350866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475656" y="1360350"/>
            <a:ext cx="7192296" cy="154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cs-CZ" sz="3800" dirty="0"/>
              <a:t>Krátké představení projektů SDI4Apps, </a:t>
            </a:r>
            <a:r>
              <a:rPr lang="cs-CZ" sz="3800" dirty="0" err="1"/>
              <a:t>OpenTransportNet</a:t>
            </a:r>
            <a:r>
              <a:rPr lang="cs-CZ" sz="3800" dirty="0"/>
              <a:t> a FOODIE, představení spolku Plan4all pro otevřená data</a:t>
            </a:r>
            <a:endParaRPr lang="en" sz="3800" dirty="0"/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1475656" y="3933056"/>
            <a:ext cx="5283200" cy="792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1800" dirty="0" smtClean="0"/>
              <a:t>Karel </a:t>
            </a:r>
            <a:r>
              <a:rPr lang="en-US" sz="1800" dirty="0" err="1" smtClean="0"/>
              <a:t>Charv</a:t>
            </a:r>
            <a:r>
              <a:rPr lang="cs-CZ" sz="1800" dirty="0" err="1" smtClean="0"/>
              <a:t>át</a:t>
            </a:r>
            <a:r>
              <a:rPr lang="cs-CZ" sz="1800" dirty="0" smtClean="0"/>
              <a:t> (CCSS), Tomáš </a:t>
            </a:r>
            <a:r>
              <a:rPr lang="cs-CZ" sz="1800" dirty="0" err="1" smtClean="0"/>
              <a:t>Mildorf</a:t>
            </a:r>
            <a:r>
              <a:rPr lang="cs-CZ" sz="1800" dirty="0" smtClean="0"/>
              <a:t> (Plan4all)</a:t>
            </a:r>
            <a:endParaRPr lang="cs-CZ" sz="1800" dirty="0"/>
          </a:p>
        </p:txBody>
      </p:sp>
      <p:pic>
        <p:nvPicPr>
          <p:cNvPr id="4" name="Picture 2" descr="Opengis.cz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952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581128"/>
            <a:ext cx="2037251" cy="48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50978"/>
            <a:ext cx="971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 descr="Czech centre for Science and Socie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82075"/>
            <a:ext cx="874355" cy="8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Work\prace\wirelessinfo\wrls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62243"/>
            <a:ext cx="1925935" cy="4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Standardizace – datové modely</a:t>
            </a:r>
          </a:p>
        </p:txBody>
      </p:sp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690689"/>
            <a:ext cx="2488865" cy="299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562" y="1695548"/>
            <a:ext cx="3691758" cy="2126621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071" y="3665700"/>
            <a:ext cx="3597371" cy="2499950"/>
          </a:xfrm>
          <a:prstGeom prst="rect">
            <a:avLst/>
          </a:prstGeom>
        </p:spPr>
      </p:pic>
      <p:pic>
        <p:nvPicPr>
          <p:cNvPr id="12" name="Attēls 2" descr="https://lh4.googleusercontent.com/6o2M4MDgRbvflFWFQeG5TgaO9Tw0RsGQUuVW_3P-b6k-EuysaSQ4zE1V1XSyVdxviG0jYeIl-flEiJWAdTFPRawSuZqfpz6N_qQ5fbaVkv-LGbTDsgwj3uXaK6Ge3Qdr=s160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42" y="3665699"/>
            <a:ext cx="1803966" cy="24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560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Datová harmonizace</a:t>
            </a:r>
          </a:p>
        </p:txBody>
      </p:sp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32917"/>
            <a:ext cx="3733607" cy="210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84" y="1932917"/>
            <a:ext cx="3733605" cy="21001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27" y="3356992"/>
            <a:ext cx="3757259" cy="21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34857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Validace dat</a:t>
            </a:r>
          </a:p>
        </p:txBody>
      </p:sp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44" y="2352847"/>
            <a:ext cx="3044930" cy="18140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98" y="3429000"/>
            <a:ext cx="2956799" cy="1814242"/>
          </a:xfrm>
          <a:prstGeom prst="ellipse">
            <a:avLst/>
          </a:prstGeom>
        </p:spPr>
      </p:pic>
      <p:sp>
        <p:nvSpPr>
          <p:cNvPr id="8" name="Shape 75"/>
          <p:cNvSpPr/>
          <p:nvPr/>
        </p:nvSpPr>
        <p:spPr>
          <a:xfrm>
            <a:off x="971600" y="1578603"/>
            <a:ext cx="3456384" cy="3362565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75"/>
          <p:cNvSpPr/>
          <p:nvPr/>
        </p:nvSpPr>
        <p:spPr>
          <a:xfrm>
            <a:off x="4476942" y="2553965"/>
            <a:ext cx="3456384" cy="3362565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54988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2800" b="1" dirty="0" err="1"/>
              <a:t>Přiblížit</a:t>
            </a:r>
            <a:r>
              <a:rPr lang="en-US" sz="2800" b="1" dirty="0"/>
              <a:t> </a:t>
            </a:r>
            <a:r>
              <a:rPr lang="en-US" sz="2800" b="1" dirty="0" err="1"/>
              <a:t>světy</a:t>
            </a:r>
            <a:r>
              <a:rPr lang="en-US" sz="2800" b="1" dirty="0"/>
              <a:t> Open </a:t>
            </a:r>
            <a:r>
              <a:rPr lang="en-US" sz="2800" b="1" dirty="0" err="1"/>
              <a:t>Dat</a:t>
            </a:r>
            <a:r>
              <a:rPr lang="en-US" sz="2800" b="1" dirty="0"/>
              <a:t> a GI</a:t>
            </a:r>
            <a:endParaRPr lang="cs-CZ" sz="2800" b="1" dirty="0"/>
          </a:p>
        </p:txBody>
      </p:sp>
      <p:pic>
        <p:nvPicPr>
          <p:cNvPr id="9" name="Picture 2" descr="Layer Manager Client G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105" y="2204865"/>
            <a:ext cx="7513311" cy="281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41542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Umožnit snadno publikovat svá data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" y="1700808"/>
            <a:ext cx="6876256" cy="33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061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Využít data v aplikacích</a:t>
            </a:r>
          </a:p>
        </p:txBody>
      </p:sp>
      <p:pic>
        <p:nvPicPr>
          <p:cNvPr id="3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28800"/>
            <a:ext cx="3584975" cy="201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75" y="1629124"/>
            <a:ext cx="3584399" cy="2016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732574"/>
            <a:ext cx="3584975" cy="2016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576" y="3732573"/>
            <a:ext cx="3584976" cy="20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0774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Pokračujeme ve vývoji</a:t>
            </a:r>
          </a:p>
        </p:txBody>
      </p:sp>
      <p:pic>
        <p:nvPicPr>
          <p:cNvPr id="7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37" y="1827313"/>
            <a:ext cx="4614550" cy="259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011" y="2852937"/>
            <a:ext cx="486454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141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620688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Plan4all – první myšlenka se zrodila v Plan4business</a:t>
            </a:r>
          </a:p>
        </p:txBody>
      </p:sp>
      <p:pic>
        <p:nvPicPr>
          <p:cNvPr id="5" name="Picture 2" descr="D:\Dokumenty\SCHOOL\03_PROJECTS\PLAN4BUSINESS\400_WORK_PACKAGES\WP2\Onion\p4b_plan_image_v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51" y="1772816"/>
            <a:ext cx="4032448" cy="41211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10341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Hledáme další partnery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2570128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Calibri" panose="020F0502020204030204" pitchFamily="34" charset="0"/>
              </a:rPr>
              <a:t>Kteří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</a:rPr>
              <a:t>Nebudou hledět na Plan4all, pouze jako na zdroj </a:t>
            </a:r>
            <a:r>
              <a:rPr lang="cs-CZ" sz="2400" dirty="0" smtClean="0">
                <a:latin typeface="Calibri" panose="020F0502020204030204" pitchFamily="34" charset="0"/>
              </a:rPr>
              <a:t>dat</a:t>
            </a:r>
          </a:p>
          <a:p>
            <a:pPr lvl="1"/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b="1" dirty="0">
                <a:latin typeface="Calibri" panose="020F0502020204030204" pitchFamily="34" charset="0"/>
              </a:rPr>
              <a:t>Ale 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</a:rPr>
              <a:t>Budou ochotni aktivně přispívat do činnosti Plan4all</a:t>
            </a:r>
          </a:p>
        </p:txBody>
      </p:sp>
    </p:spTree>
    <p:extLst>
      <p:ext uri="{BB962C8B-B14F-4D97-AF65-F5344CB8AC3E}">
        <p14:creationId xmlns:p14="http://schemas.microsoft.com/office/powerpoint/2010/main" val="216659569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Možné partnerství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257012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Ti co poskytnou otevřená data do společných sad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Ti co budou schopni tato data harmonizovat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Ti co budou schopni garantovat validaci dat v určitém regionu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Ti co budou schopni poskytnout IT infrastrukturu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Ti co budou schopni nabídnout vývojářské kapacity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Sponzory</a:t>
            </a:r>
          </a:p>
        </p:txBody>
      </p:sp>
    </p:spTree>
    <p:extLst>
      <p:ext uri="{BB962C8B-B14F-4D97-AF65-F5344CB8AC3E}">
        <p14:creationId xmlns:p14="http://schemas.microsoft.com/office/powerpoint/2010/main" val="78720373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5598" y="1835087"/>
            <a:ext cx="3168352" cy="2714213"/>
          </a:xfrm>
          <a:prstGeom prst="rect">
            <a:avLst/>
          </a:prstGeom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Česká stopa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48" y="4250572"/>
            <a:ext cx="2663103" cy="1842314"/>
          </a:xfrm>
          <a:prstGeom prst="ellipse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060078" y="3786604"/>
            <a:ext cx="109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FOODIE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40038" y="6289575"/>
            <a:ext cx="2431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Technický koordinátor</a:t>
            </a:r>
            <a:endParaRPr lang="cs-CZ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6" y="2001018"/>
            <a:ext cx="2725688" cy="26804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ovéPole 14"/>
          <p:cNvSpPr txBox="1"/>
          <p:nvPr/>
        </p:nvSpPr>
        <p:spPr>
          <a:xfrm>
            <a:off x="983826" y="1527310"/>
            <a:ext cx="2351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SDI4Apps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11560" y="4867692"/>
            <a:ext cx="291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Projektový koordinátor</a:t>
            </a:r>
          </a:p>
          <a:p>
            <a:r>
              <a:rPr lang="cs-CZ" dirty="0" smtClean="0"/>
              <a:t>Technický koordinátor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701603" y="1527309"/>
            <a:ext cx="1896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OTN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796137" y="4549300"/>
            <a:ext cx="2437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Hlavní technický partner</a:t>
            </a:r>
          </a:p>
          <a:p>
            <a:pPr algn="r"/>
            <a:r>
              <a:rPr lang="cs-CZ" dirty="0" smtClean="0"/>
              <a:t>Hlavní partner pro standardizaci dat</a:t>
            </a:r>
            <a:endParaRPr lang="cs-CZ" dirty="0"/>
          </a:p>
        </p:txBody>
      </p:sp>
      <p:sp>
        <p:nvSpPr>
          <p:cNvPr id="20" name="Shape 75"/>
          <p:cNvSpPr/>
          <p:nvPr/>
        </p:nvSpPr>
        <p:spPr>
          <a:xfrm>
            <a:off x="611560" y="1835087"/>
            <a:ext cx="3096343" cy="3012297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75"/>
          <p:cNvSpPr/>
          <p:nvPr/>
        </p:nvSpPr>
        <p:spPr>
          <a:xfrm>
            <a:off x="3059832" y="4091609"/>
            <a:ext cx="3024336" cy="216024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Co to přinese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257012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Zcela volný přístup k nad nadstandardním </a:t>
            </a:r>
            <a:r>
              <a:rPr lang="cs-CZ" sz="2400" dirty="0" smtClean="0">
                <a:latin typeface="Calibri" panose="020F0502020204030204" pitchFamily="34" charset="0"/>
              </a:rPr>
              <a:t>službám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(které </a:t>
            </a:r>
            <a:r>
              <a:rPr lang="cs-CZ" sz="2400" dirty="0">
                <a:latin typeface="Calibri" panose="020F0502020204030204" pitchFamily="34" charset="0"/>
              </a:rPr>
              <a:t>budou pro nečleny placené)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Možnost ovlivňovat další směr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Členství v mezinárodní síti, která vám zajistí </a:t>
            </a:r>
            <a:r>
              <a:rPr lang="cs-CZ" sz="2400" dirty="0" smtClean="0">
                <a:latin typeface="Calibri" panose="020F0502020204030204" pitchFamily="34" charset="0"/>
              </a:rPr>
              <a:t>přístup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na </a:t>
            </a:r>
            <a:r>
              <a:rPr lang="cs-CZ" sz="2400" dirty="0">
                <a:latin typeface="Calibri" panose="020F0502020204030204" pitchFamily="34" charset="0"/>
              </a:rPr>
              <a:t>mezinárodní trhy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Spolupráci s dalšími mezinárodními organizacemi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Možnost spolupráce se standardizačními organizacemi</a:t>
            </a:r>
          </a:p>
        </p:txBody>
      </p:sp>
    </p:spTree>
    <p:extLst>
      <p:ext uri="{BB962C8B-B14F-4D97-AF65-F5344CB8AC3E}">
        <p14:creationId xmlns:p14="http://schemas.microsoft.com/office/powerpoint/2010/main" val="2036892728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Naše cíle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2570128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Do konce roku 2016 minimálně 50 členů v Evropě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Do konce roku 2017 minimálně 100 členů celosvětově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Pokrýt do konce roku minimálně čtyřmi </a:t>
            </a:r>
            <a:r>
              <a:rPr lang="cs-CZ" sz="2400" dirty="0" smtClean="0">
                <a:latin typeface="Calibri" panose="020F0502020204030204" pitchFamily="34" charset="0"/>
              </a:rPr>
              <a:t>sadami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celou </a:t>
            </a:r>
            <a:r>
              <a:rPr lang="cs-CZ" sz="2400" dirty="0">
                <a:latin typeface="Calibri" panose="020F0502020204030204" pitchFamily="34" charset="0"/>
              </a:rPr>
              <a:t>Evropu do konce roku 2016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Do konce roku 2017 dosáhnout finanční soběstačnosti</a:t>
            </a:r>
          </a:p>
        </p:txBody>
      </p:sp>
    </p:spTree>
    <p:extLst>
      <p:ext uri="{BB962C8B-B14F-4D97-AF65-F5344CB8AC3E}">
        <p14:creationId xmlns:p14="http://schemas.microsoft.com/office/powerpoint/2010/main" val="363271492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Členství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833883" y="2060848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Zkušební – 3 až 6 měsíců (cílem je dokázat skutečný zájem aktivně přispívat k cílům P4A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Plné s plným hlasovacím právem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O více informací </a:t>
            </a:r>
            <a:r>
              <a:rPr lang="cs-CZ" sz="2400" dirty="0" smtClean="0">
                <a:latin typeface="Calibri" panose="020F0502020204030204" pitchFamily="34" charset="0"/>
              </a:rPr>
              <a:t>kontaktujte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Tomáše </a:t>
            </a:r>
            <a:r>
              <a:rPr lang="cs-CZ" sz="2400" b="1" dirty="0" err="1">
                <a:latin typeface="Calibri" panose="020F0502020204030204" pitchFamily="34" charset="0"/>
              </a:rPr>
              <a:t>Mildorfa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</a:rPr>
              <a:t>	</a:t>
            </a:r>
            <a:r>
              <a:rPr lang="cs-CZ" sz="2400" dirty="0" smtClean="0">
                <a:latin typeface="Calibri" panose="020F0502020204030204" pitchFamily="34" charset="0"/>
                <a:hlinkClick r:id="rId3"/>
              </a:rPr>
              <a:t>mildorf@centrum.cz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nebo </a:t>
            </a:r>
          </a:p>
          <a:p>
            <a:r>
              <a:rPr lang="cs-CZ" sz="2400" dirty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Karla </a:t>
            </a:r>
            <a:r>
              <a:rPr lang="cs-CZ" sz="2400" b="1" dirty="0">
                <a:latin typeface="Calibri" panose="020F0502020204030204" pitchFamily="34" charset="0"/>
              </a:rPr>
              <a:t>Charváta </a:t>
            </a:r>
            <a:r>
              <a:rPr lang="cs-CZ" sz="2400" b="1" dirty="0" smtClean="0">
                <a:latin typeface="Calibri" panose="020F0502020204030204" pitchFamily="34" charset="0"/>
              </a:rPr>
              <a:t>	</a:t>
            </a:r>
            <a:r>
              <a:rPr lang="cs-CZ" sz="2400" dirty="0" smtClean="0">
                <a:latin typeface="Calibri" panose="020F0502020204030204" pitchFamily="34" charset="0"/>
                <a:hlinkClick r:id="rId4"/>
              </a:rPr>
              <a:t>charvat@ccss.cz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7892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Další naše akce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1560" y="5589240"/>
            <a:ext cx="7554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hlinkClick r:id="rId3"/>
              </a:rPr>
              <a:t>https://www.facebook.com/events/1657508801204535/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97" y="1700808"/>
            <a:ext cx="6403700" cy="36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16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Další naše akce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3883" y="2407528"/>
            <a:ext cx="7554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Calibri" panose="020F0502020204030204" pitchFamily="34" charset="0"/>
              </a:rPr>
              <a:t>Baltic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b="1" dirty="0" err="1">
                <a:latin typeface="Calibri" panose="020F0502020204030204" pitchFamily="34" charset="0"/>
              </a:rPr>
              <a:t>Hackathon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</a:rPr>
              <a:t>Lotyšsko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</a:rPr>
              <a:t>16 – 18 březen 2016</a:t>
            </a:r>
          </a:p>
          <a:p>
            <a:r>
              <a:rPr lang="cs-CZ" sz="2400" b="1" dirty="0">
                <a:latin typeface="Calibri" panose="020F0502020204030204" pitchFamily="34" charset="0"/>
              </a:rPr>
              <a:t>Med </a:t>
            </a:r>
            <a:r>
              <a:rPr lang="cs-CZ" sz="2400" b="1" dirty="0" err="1">
                <a:latin typeface="Calibri" panose="020F0502020204030204" pitchFamily="34" charset="0"/>
              </a:rPr>
              <a:t>Hackathon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Patras</a:t>
            </a:r>
            <a:r>
              <a:rPr lang="cs-CZ" sz="2400" dirty="0">
                <a:latin typeface="Calibri" panose="020F0502020204030204" pitchFamily="34" charset="0"/>
              </a:rPr>
              <a:t> 13 – 15 červenec 2016 Řecko </a:t>
            </a:r>
            <a:r>
              <a:rPr lang="cs-CZ" sz="2400" dirty="0" err="1">
                <a:latin typeface="Calibri" panose="020F0502020204030204" pitchFamily="34" charset="0"/>
              </a:rPr>
              <a:t>Patras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Společná konference  </a:t>
            </a:r>
            <a:r>
              <a:rPr lang="cs-CZ" sz="2400" b="1" dirty="0" err="1">
                <a:latin typeface="Calibri" panose="020F0502020204030204" pitchFamily="34" charset="0"/>
              </a:rPr>
              <a:t>Geomatics</a:t>
            </a:r>
            <a:r>
              <a:rPr lang="cs-CZ" sz="2400" b="1" dirty="0">
                <a:latin typeface="Calibri" panose="020F0502020204030204" pitchFamily="34" charset="0"/>
              </a:rPr>
              <a:t> in </a:t>
            </a:r>
            <a:r>
              <a:rPr lang="cs-CZ" sz="2400" b="1" dirty="0" err="1">
                <a:latin typeface="Calibri" panose="020F0502020204030204" pitchFamily="34" charset="0"/>
              </a:rPr>
              <a:t>Projects</a:t>
            </a:r>
            <a:r>
              <a:rPr lang="cs-CZ" sz="2400" b="1" dirty="0">
                <a:latin typeface="Calibri" panose="020F0502020204030204" pitchFamily="34" charset="0"/>
              </a:rPr>
              <a:t>, </a:t>
            </a:r>
            <a:r>
              <a:rPr lang="cs-CZ" sz="2400" b="1" dirty="0" smtClean="0">
                <a:latin typeface="Calibri" panose="020F0502020204030204" pitchFamily="34" charset="0"/>
              </a:rPr>
              <a:t/>
            </a:r>
            <a:br>
              <a:rPr lang="cs-CZ" sz="2400" b="1" dirty="0" smtClean="0">
                <a:latin typeface="Calibri" panose="020F0502020204030204" pitchFamily="34" charset="0"/>
              </a:rPr>
            </a:br>
            <a:r>
              <a:rPr lang="en-US" sz="2400" b="1" dirty="0" smtClean="0">
                <a:latin typeface="Calibri" panose="020F0502020204030204" pitchFamily="34" charset="0"/>
              </a:rPr>
              <a:t>20</a:t>
            </a:r>
            <a:r>
              <a:rPr lang="en-US" sz="2400" b="1" baseline="30000" dirty="0" smtClean="0">
                <a:latin typeface="Calibri" panose="020F0502020204030204" pitchFamily="34" charset="0"/>
              </a:rPr>
              <a:t>th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International Conference on Information Systems for Agriculture and Forestry</a:t>
            </a:r>
            <a:r>
              <a:rPr lang="cs-CZ" sz="2400" b="1" dirty="0">
                <a:latin typeface="Calibri" panose="020F0502020204030204" pitchFamily="34" charset="0"/>
              </a:rPr>
              <a:t>, 1. plenární konference Plan4all a </a:t>
            </a:r>
            <a:r>
              <a:rPr lang="en-US" sz="2400" b="1" dirty="0">
                <a:latin typeface="Calibri" panose="020F0502020204030204" pitchFamily="34" charset="0"/>
              </a:rPr>
              <a:t>Open Data Hackathon for Environment and Human Activities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</a:rPr>
              <a:t>říjen 2016, Plzeň, </a:t>
            </a:r>
            <a:r>
              <a:rPr lang="cs-CZ" sz="2400" dirty="0" smtClean="0">
                <a:latin typeface="Calibri" panose="020F0502020204030204" pitchFamily="34" charset="0"/>
              </a:rPr>
              <a:t>Kozel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2819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Nabízíme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3883" y="2407528"/>
            <a:ext cx="7554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>
                <a:latin typeface="Calibri" panose="020F0502020204030204" pitchFamily="34" charset="0"/>
              </a:rPr>
              <a:t>Naše data a naše mentory na vaše </a:t>
            </a:r>
            <a:r>
              <a:rPr lang="cs-CZ" sz="2400" dirty="0" err="1">
                <a:latin typeface="Calibri" panose="020F0502020204030204" pitchFamily="34" charset="0"/>
              </a:rPr>
              <a:t>Hackathony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9653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2800" b="1" dirty="0" err="1"/>
              <a:t>Kd</a:t>
            </a:r>
            <a:r>
              <a:rPr lang="cs-CZ" sz="2800" b="1" dirty="0"/>
              <a:t>e</a:t>
            </a:r>
            <a:r>
              <a:rPr lang="en-US" sz="2800" b="1" dirty="0"/>
              <a:t> </a:t>
            </a:r>
            <a:r>
              <a:rPr lang="cs-CZ" sz="2800" b="1" dirty="0"/>
              <a:t>získáte další informace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3883" y="2060848"/>
            <a:ext cx="75545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hlinkClick r:id="rId3"/>
              </a:rPr>
              <a:t>http://sdi4apps.eu/updates/dev-blog/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4"/>
              </a:rPr>
              <a:t>http://www.opentransportnet.eu/otn/?q=news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5"/>
              </a:rPr>
              <a:t>http://www.foodie-project.eu/news.php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6"/>
              </a:rPr>
              <a:t>http://www.plan4all.eu/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již brzo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Na </a:t>
            </a:r>
            <a:r>
              <a:rPr lang="cs-CZ" sz="2400" dirty="0" err="1" smtClean="0">
                <a:latin typeface="Calibri" panose="020F0502020204030204" pitchFamily="34" charset="0"/>
              </a:rPr>
              <a:t>Facebooku</a:t>
            </a:r>
            <a:r>
              <a:rPr lang="cs-CZ" sz="2400" dirty="0" smtClean="0">
                <a:latin typeface="Calibri" panose="020F0502020204030204" pitchFamily="34" charset="0"/>
              </a:rPr>
              <a:t> ve skupinách </a:t>
            </a:r>
            <a:r>
              <a:rPr lang="cs-CZ" sz="2400" dirty="0" smtClean="0">
                <a:latin typeface="Calibri" panose="020F0502020204030204" pitchFamily="34" charset="0"/>
                <a:hlinkClick r:id="rId7"/>
              </a:rPr>
              <a:t>https://www.facebook.com/OpenTnet/?fref=ts</a:t>
            </a:r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  <a:hlinkClick r:id="rId8"/>
              </a:rPr>
              <a:t>https</a:t>
            </a:r>
            <a:r>
              <a:rPr lang="cs-CZ" sz="2400" dirty="0">
                <a:latin typeface="Calibri" panose="020F0502020204030204" pitchFamily="34" charset="0"/>
                <a:hlinkClick r:id="rId8"/>
              </a:rPr>
              <a:t>://www.facebook.com/SDI4Apps/?fref=ts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8"/>
              </a:rPr>
              <a:t>https://www.facebook.com/SDI4Apps/?</a:t>
            </a:r>
            <a:r>
              <a:rPr lang="cs-CZ" sz="2400" dirty="0" smtClean="0">
                <a:latin typeface="Calibri" panose="020F0502020204030204" pitchFamily="34" charset="0"/>
                <a:hlinkClick r:id="rId8"/>
              </a:rPr>
              <a:t>fref=ts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3354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2800" b="1" dirty="0" err="1"/>
              <a:t>Kd</a:t>
            </a:r>
            <a:r>
              <a:rPr lang="cs-CZ" sz="2800" b="1" dirty="0"/>
              <a:t>e</a:t>
            </a:r>
            <a:r>
              <a:rPr lang="en-US" sz="2800" b="1" dirty="0"/>
              <a:t> </a:t>
            </a:r>
            <a:r>
              <a:rPr lang="cs-CZ" sz="2800" b="1" dirty="0"/>
              <a:t>získáte další </a:t>
            </a:r>
            <a:r>
              <a:rPr lang="cs-CZ" sz="2800" b="1" dirty="0" smtClean="0"/>
              <a:t>informace</a:t>
            </a:r>
            <a:endParaRPr lang="cs-CZ" sz="2800" b="1" dirty="0"/>
          </a:p>
        </p:txBody>
      </p:sp>
      <p:sp>
        <p:nvSpPr>
          <p:cNvPr id="5" name="Obdélník 4"/>
          <p:cNvSpPr/>
          <p:nvPr/>
        </p:nvSpPr>
        <p:spPr>
          <a:xfrm>
            <a:off x="833883" y="2563517"/>
            <a:ext cx="7554541" cy="130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Na </a:t>
            </a:r>
            <a:r>
              <a:rPr lang="cs-CZ" sz="2400" dirty="0" err="1">
                <a:latin typeface="Calibri" panose="020F0502020204030204" pitchFamily="34" charset="0"/>
              </a:rPr>
              <a:t>LinkedInu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3"/>
              </a:rPr>
              <a:t>https://www.linkedin.com/groups/3516067</a:t>
            </a:r>
            <a:r>
              <a:rPr lang="cs-CZ" sz="2400" dirty="0">
                <a:latin typeface="Calibri" panose="020F0502020204030204" pitchFamily="34" charset="0"/>
              </a:rPr>
              <a:t> SDI4Apps</a:t>
            </a:r>
          </a:p>
          <a:p>
            <a:r>
              <a:rPr lang="cs-CZ" sz="2400" dirty="0">
                <a:latin typeface="Calibri" panose="020F0502020204030204" pitchFamily="34" charset="0"/>
                <a:hlinkClick r:id="rId4"/>
              </a:rPr>
              <a:t>https://www.linkedin.com/groups/4350866</a:t>
            </a:r>
            <a:r>
              <a:rPr lang="cs-CZ" sz="2400" dirty="0">
                <a:latin typeface="Calibri" panose="020F0502020204030204" pitchFamily="34" charset="0"/>
              </a:rPr>
              <a:t> FOODIE</a:t>
            </a:r>
          </a:p>
          <a:p>
            <a:r>
              <a:rPr lang="cs-CZ" sz="2400" dirty="0">
                <a:latin typeface="Calibri" panose="020F0502020204030204" pitchFamily="34" charset="0"/>
                <a:hlinkClick r:id="rId5"/>
              </a:rPr>
              <a:t>https://www.linkedin.com/groups/6624260</a:t>
            </a:r>
            <a:r>
              <a:rPr lang="cs-CZ" sz="2400" dirty="0">
                <a:latin typeface="Calibri" panose="020F0502020204030204" pitchFamily="34" charset="0"/>
              </a:rPr>
              <a:t> OTN</a:t>
            </a:r>
          </a:p>
          <a:p>
            <a:r>
              <a:rPr lang="cs-CZ" sz="2400" dirty="0">
                <a:latin typeface="Calibri" panose="020F0502020204030204" pitchFamily="34" charset="0"/>
                <a:hlinkClick r:id="rId6"/>
              </a:rPr>
              <a:t>https://www.linkedin.com/groups/3534218 OpenGIS.CZ</a:t>
            </a: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hlinkClick r:id="rId7"/>
              </a:rPr>
              <a:t>https://www.linkedin.com/groups/3374366</a:t>
            </a:r>
            <a:r>
              <a:rPr lang="cs-CZ" sz="2400" dirty="0">
                <a:latin typeface="Calibri" panose="020F0502020204030204" pitchFamily="34" charset="0"/>
              </a:rPr>
              <a:t> Plan4all</a:t>
            </a:r>
          </a:p>
        </p:txBody>
      </p:sp>
    </p:spTree>
    <p:extLst>
      <p:ext uri="{BB962C8B-B14F-4D97-AF65-F5344CB8AC3E}">
        <p14:creationId xmlns:p14="http://schemas.microsoft.com/office/powerpoint/2010/main" val="6235977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ctrTitle" idx="4294967295"/>
          </p:nvPr>
        </p:nvSpPr>
        <p:spPr>
          <a:xfrm>
            <a:off x="685800" y="1359237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sz="6000" b="1" dirty="0" smtClean="0"/>
              <a:t>Děkujeme za pozornost</a:t>
            </a:r>
            <a:endParaRPr lang="en" sz="6000" b="1" dirty="0"/>
          </a:p>
        </p:txBody>
      </p:sp>
      <p:sp>
        <p:nvSpPr>
          <p:cNvPr id="307" name="Shape 307"/>
          <p:cNvSpPr txBox="1">
            <a:spLocks noGrp="1"/>
          </p:cNvSpPr>
          <p:nvPr>
            <p:ph type="subTitle" idx="4294967295"/>
          </p:nvPr>
        </p:nvSpPr>
        <p:spPr>
          <a:xfrm>
            <a:off x="685800" y="2958664"/>
            <a:ext cx="65937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sz="3600" b="1" dirty="0" smtClean="0"/>
              <a:t>Dotazy</a:t>
            </a:r>
            <a:r>
              <a:rPr lang="en" sz="3600" b="1" dirty="0" smtClean="0"/>
              <a:t>?</a:t>
            </a:r>
            <a:endParaRPr lang="en" sz="3600" b="1" dirty="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Není to jen naše zásluha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1628800"/>
            <a:ext cx="74888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V tom, abychom mohli docílit vůdčí technické role nám pomáhá i situace v České Republice s otevřenými GI daty. Lze jmenovat např</a:t>
            </a:r>
            <a:r>
              <a:rPr lang="cs-CZ" sz="2000" dirty="0" smtClean="0">
                <a:latin typeface="Calibri" panose="020F0502020204030204" pitchFamily="34" charset="0"/>
              </a:rPr>
              <a:t>.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ČUZK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CENIA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UHUL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VÚV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A další</a:t>
            </a:r>
            <a:r>
              <a:rPr lang="cs-CZ" sz="2800" dirty="0" smtClean="0">
                <a:latin typeface="Calibri" panose="020F0502020204030204" pitchFamily="34" charset="0"/>
              </a:rPr>
              <a:t>.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ČR patří v Evropě v této oblasti ke špičce. Díky tomu můžeme na ČR demonstrovat většinu postupů</a:t>
            </a:r>
          </a:p>
        </p:txBody>
      </p:sp>
    </p:spTree>
    <p:extLst>
      <p:ext uri="{BB962C8B-B14F-4D97-AF65-F5344CB8AC3E}">
        <p14:creationId xmlns:p14="http://schemas.microsoft.com/office/powerpoint/2010/main" val="12140182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Naše metoda – </a:t>
            </a:r>
            <a:r>
              <a:rPr lang="cs-CZ" sz="2800" b="1" dirty="0" err="1"/>
              <a:t>Living</a:t>
            </a:r>
            <a:r>
              <a:rPr lang="cs-CZ" sz="2800" b="1" dirty="0"/>
              <a:t> </a:t>
            </a:r>
            <a:r>
              <a:rPr lang="cs-CZ" sz="2800" b="1" dirty="0" err="1"/>
              <a:t>Lab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827584" y="2135142"/>
            <a:ext cx="748883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Living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Lab</a:t>
            </a:r>
            <a:r>
              <a:rPr lang="cs-CZ" altLang="cs-CZ" sz="2400" dirty="0">
                <a:latin typeface="Calibri" panose="020F0502020204030204" pitchFamily="34" charset="0"/>
              </a:rPr>
              <a:t> – pružné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</a:rPr>
              <a:t>otevřené prostředí </a:t>
            </a:r>
            <a:r>
              <a:rPr lang="cs-CZ" altLang="cs-CZ" sz="2400" dirty="0">
                <a:latin typeface="Calibri" panose="020F0502020204030204" pitchFamily="34" charset="0"/>
              </a:rPr>
              <a:t>fungující na základě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</a:rPr>
              <a:t>spolupráce firem, obecních zastupitelství, univerzit, institucí a občanů</a:t>
            </a:r>
            <a:r>
              <a:rPr lang="cs-CZ" altLang="cs-CZ" sz="2400" dirty="0">
                <a:latin typeface="Calibri" panose="020F0502020204030204" pitchFamily="34" charset="0"/>
              </a:rPr>
              <a:t> na vytváření, modelování a testování nových služeb, produktů a systémů. 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Otevřenost </a:t>
            </a:r>
            <a:r>
              <a:rPr lang="cs-CZ" altLang="cs-CZ" sz="2400" dirty="0" err="1">
                <a:latin typeface="Calibri" panose="020F0502020204030204" pitchFamily="34" charset="0"/>
              </a:rPr>
              <a:t>Living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</a:rPr>
              <a:t>Labů</a:t>
            </a:r>
            <a:r>
              <a:rPr lang="cs-CZ" altLang="cs-CZ" sz="2400" dirty="0">
                <a:latin typeface="Calibri" panose="020F0502020204030204" pitchFamily="34" charset="0"/>
              </a:rPr>
              <a:t> spočívá v tom, že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</a:rPr>
              <a:t>uživatelé jsou vybízeni k novým nápadům</a:t>
            </a:r>
            <a:r>
              <a:rPr lang="cs-CZ" altLang="cs-CZ" sz="2400" dirty="0">
                <a:latin typeface="Calibri" panose="020F0502020204030204" pitchFamily="34" charset="0"/>
              </a:rPr>
              <a:t> a mají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</a:rPr>
              <a:t>možnost se účastnit inovačního procesu </a:t>
            </a:r>
            <a:r>
              <a:rPr lang="cs-CZ" altLang="cs-CZ" sz="2400" dirty="0">
                <a:latin typeface="Calibri" panose="020F0502020204030204" pitchFamily="34" charset="0"/>
              </a:rPr>
              <a:t>v jeho nejranějším stadiu.</a:t>
            </a:r>
            <a:endParaRPr lang="en-GB" altLang="cs-CZ" sz="2400" dirty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Spojení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vědy a výzkumu, praxe a uživatelů</a:t>
            </a:r>
          </a:p>
        </p:txBody>
      </p:sp>
    </p:spTree>
    <p:extLst>
      <p:ext uri="{BB962C8B-B14F-4D97-AF65-F5344CB8AC3E}">
        <p14:creationId xmlns:p14="http://schemas.microsoft.com/office/powerpoint/2010/main" val="8937454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Naše cíle</a:t>
            </a:r>
          </a:p>
        </p:txBody>
      </p:sp>
      <p:sp>
        <p:nvSpPr>
          <p:cNvPr id="2" name="Obdélník 1"/>
          <p:cNvSpPr/>
          <p:nvPr/>
        </p:nvSpPr>
        <p:spPr>
          <a:xfrm>
            <a:off x="827584" y="2541720"/>
            <a:ext cx="7488832" cy="168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</a:rPr>
              <a:t>Standardizovat, harmonizovat a validovat data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</a:rPr>
              <a:t>Přiblížit světy Open Dat a GI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</a:rPr>
              <a:t>Umožnit snadno publikovat svá data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</a:rPr>
              <a:t>Využít data v aplikacích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</a:rPr>
              <a:t>Pokračovat v technickém vývoji</a:t>
            </a:r>
          </a:p>
        </p:txBody>
      </p:sp>
    </p:spTree>
    <p:extLst>
      <p:ext uri="{BB962C8B-B14F-4D97-AF65-F5344CB8AC3E}">
        <p14:creationId xmlns:p14="http://schemas.microsoft.com/office/powerpoint/2010/main" val="67800834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To vše nejde bez mezinárodní spolupráce</a:t>
            </a:r>
          </a:p>
        </p:txBody>
      </p:sp>
      <p:pic>
        <p:nvPicPr>
          <p:cNvPr id="4" name="Obrázek 4" descr="D:\Dokumenty\SCHOOL\03_PROJECTS\_PROPOSALS\SDI4Apps\img_final\GEO_logo_fu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400" y="4675803"/>
            <a:ext cx="2953512" cy="6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 descr="D:\Dokumenty\SCHOOL\03_PROJECTS\_PROPOSALS\SDI4Apps\img_final\logoINSPIRE_tra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74" y="2292032"/>
            <a:ext cx="1903714" cy="178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 descr="D:\Dokumenty\SCHOOL\03_PROJECTS\_PROPOSALS\SDI4Apps\img_final\copernic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69" y="4488574"/>
            <a:ext cx="2163266" cy="7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2.astrium-geo.com/files/pmedia/public/r1973_9_ogc_new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52" y="4437112"/>
            <a:ext cx="124774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e/ed/W3C%C2%AE_Icon.svg/2000px-W3C%C2%AE_Ico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71547"/>
            <a:ext cx="2498476" cy="17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57835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 smtClean="0"/>
              <a:t>Příklady</a:t>
            </a:r>
            <a:endParaRPr lang="cs-CZ" sz="2800" b="1" dirty="0"/>
          </a:p>
        </p:txBody>
      </p:sp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75" y="1863639"/>
            <a:ext cx="2322158" cy="130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472" y="1863639"/>
            <a:ext cx="2333277" cy="1312468"/>
          </a:xfrm>
          <a:prstGeom prst="rect">
            <a:avLst/>
          </a:prstGeom>
        </p:spPr>
      </p:pic>
      <p:pic>
        <p:nvPicPr>
          <p:cNvPr id="11" name="Picture 2" descr="geo12_mexico_banner_he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69893"/>
            <a:ext cx="1999305" cy="130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03_GW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457120"/>
            <a:ext cx="3166052" cy="21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 group of people sitting on bean bags during the bar cam session. Jeremy Tandy is making a 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39" y="3448172"/>
            <a:ext cx="3189110" cy="21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0216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Je na co navazovat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47411"/>
            <a:ext cx="1707600" cy="20901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www.plan4business.eu/files/logo-plan4busine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15" y="4437112"/>
            <a:ext cx="3996826" cy="12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Dokumenty\SCHOOL\PROJECTS\PLAN4ALL\PRESENTATION\LOGO\plan4all_logo_www_4white_b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97130"/>
            <a:ext cx="2693099" cy="9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http://www.inspiredhabitats.eu/templates/siteground-j15-136/images/headeri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63557"/>
          <a:stretch>
            <a:fillRect/>
          </a:stretch>
        </p:blipFill>
        <p:spPr bwMode="auto">
          <a:xfrm>
            <a:off x="1870565" y="4509121"/>
            <a:ext cx="1621315" cy="86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6"/>
            <a:ext cx="1248493" cy="12397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60261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sz="2800" b="1" dirty="0"/>
              <a:t>Příklady</a:t>
            </a:r>
          </a:p>
        </p:txBody>
      </p:sp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63477"/>
            <a:ext cx="3748586" cy="210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170" y="1963476"/>
            <a:ext cx="3748586" cy="210857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501008"/>
            <a:ext cx="371241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013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490</Words>
  <Application>Microsoft Office PowerPoint</Application>
  <PresentationFormat>Předvádění na obrazovce (4:3)</PresentationFormat>
  <Paragraphs>103</Paragraphs>
  <Slides>28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Wingdings</vt:lpstr>
      <vt:lpstr>Source Sans Pro</vt:lpstr>
      <vt:lpstr>Roboto Slab</vt:lpstr>
      <vt:lpstr>Calibri</vt:lpstr>
      <vt:lpstr>Cordelia template</vt:lpstr>
      <vt:lpstr>Krátké představení projektů SDI4Apps, OpenTransportNet a FOODIE, představení spolku Plan4all pro otevřená data</vt:lpstr>
      <vt:lpstr>Česká stopa</vt:lpstr>
      <vt:lpstr>Není to jen naše zásluha</vt:lpstr>
      <vt:lpstr>Naše metoda – Living Lab</vt:lpstr>
      <vt:lpstr>Naše cíle</vt:lpstr>
      <vt:lpstr>To vše nejde bez mezinárodní spolupráce</vt:lpstr>
      <vt:lpstr>Příklady</vt:lpstr>
      <vt:lpstr>Je na co navazovat</vt:lpstr>
      <vt:lpstr>Příklady</vt:lpstr>
      <vt:lpstr>Standardizace – datové modely</vt:lpstr>
      <vt:lpstr>Datová harmonizace</vt:lpstr>
      <vt:lpstr>Validace dat</vt:lpstr>
      <vt:lpstr>Přiblížit světy Open Dat a GI</vt:lpstr>
      <vt:lpstr>Umožnit snadno publikovat svá data</vt:lpstr>
      <vt:lpstr>Využít data v aplikacích</vt:lpstr>
      <vt:lpstr>Pokračujeme ve vývoji</vt:lpstr>
      <vt:lpstr>Plan4all – první myšlenka se zrodila v Plan4business</vt:lpstr>
      <vt:lpstr>Hledáme další partnery</vt:lpstr>
      <vt:lpstr>Možné partnerství</vt:lpstr>
      <vt:lpstr>Co to přinese</vt:lpstr>
      <vt:lpstr>Naše cíle</vt:lpstr>
      <vt:lpstr>Členství</vt:lpstr>
      <vt:lpstr>Další naše akce</vt:lpstr>
      <vt:lpstr>Další naše akce</vt:lpstr>
      <vt:lpstr>Nabízíme</vt:lpstr>
      <vt:lpstr>Kde získáte další informace</vt:lpstr>
      <vt:lpstr>Kde získáte další informace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Krátké představení projektů SDI4Apps, OpenTransportNet a FOODIE, představení spolku Plan4all pro otevřená data</dc:title>
  <dc:creator>Karel</dc:creator>
  <cp:lastModifiedBy>Šárka Horáková</cp:lastModifiedBy>
  <cp:revision>10</cp:revision>
  <dcterms:modified xsi:type="dcterms:W3CDTF">2016-01-19T09:11:16Z</dcterms:modified>
</cp:coreProperties>
</file>