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80" r:id="rId9"/>
    <p:sldId id="270" r:id="rId10"/>
    <p:sldId id="279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81" r:id="rId1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7" autoAdjust="0"/>
    <p:restoredTop sz="92033" autoAdjust="0"/>
  </p:normalViewPr>
  <p:slideViewPr>
    <p:cSldViewPr>
      <p:cViewPr varScale="1">
        <p:scale>
          <a:sx n="90" d="100"/>
          <a:sy n="90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50"/>
    </p:cViewPr>
  </p:sorterViewPr>
  <p:notesViewPr>
    <p:cSldViewPr>
      <p:cViewPr varScale="1">
        <p:scale>
          <a:sx n="96" d="100"/>
          <a:sy n="96" d="100"/>
        </p:scale>
        <p:origin x="-342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B4782-9AF2-4B44-A1A6-A2557454AF48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C1FEC-CA0C-4E18-AC24-62DA6B506F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5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2B417-0E74-4B62-838E-107AC40959D2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04FD5-22C9-4B24-A4A3-E5BA8AB903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No </a:t>
            </a:r>
            <a:r>
              <a:rPr lang="cs-CZ" dirty="0" err="1" smtClean="0"/>
              <a:t>Linear</a:t>
            </a:r>
            <a:r>
              <a:rPr lang="cs-CZ" dirty="0" smtClean="0"/>
              <a:t> </a:t>
            </a:r>
            <a:r>
              <a:rPr lang="cs-CZ" dirty="0" err="1" smtClean="0"/>
              <a:t>referencing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4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+projects specific attributes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+projects specific attributes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98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Princip</a:t>
            </a:r>
          </a:p>
          <a:p>
            <a:r>
              <a:rPr lang="cs-CZ" dirty="0" smtClean="0"/>
              <a:t>Piloty</a:t>
            </a:r>
          </a:p>
          <a:p>
            <a:r>
              <a:rPr lang="cs-CZ" dirty="0" smtClean="0"/>
              <a:t>Evropa = </a:t>
            </a:r>
            <a:r>
              <a:rPr lang="cs-CZ" dirty="0" err="1" smtClean="0"/>
              <a:t>Challenge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ICC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78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Hadoop</a:t>
            </a:r>
            <a:r>
              <a:rPr lang="cs-CZ" dirty="0" smtClean="0"/>
              <a:t> – ?</a:t>
            </a:r>
          </a:p>
          <a:p>
            <a:r>
              <a:rPr lang="cs-CZ" dirty="0" smtClean="0"/>
              <a:t>Snad bude na konci projektu prototyp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07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???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04FD5-22C9-4B24-A4A3-E5BA8AB903A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/>
          <a:lstStyle>
            <a:lvl1pPr>
              <a:defRPr lang="en-US" sz="4400" b="1" kern="1200" dirty="0">
                <a:solidFill>
                  <a:srgbClr val="40AE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34282"/>
            <a:ext cx="8229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/>
          <a:srcRect t="20562" b="39280"/>
          <a:stretch/>
        </p:blipFill>
        <p:spPr>
          <a:xfrm>
            <a:off x="0" y="0"/>
            <a:ext cx="914237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07A16-E036-487A-AF62-72A5B173C01D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59BAF-B3B7-4C7D-A46C-51B9888D3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b="1" kern="1200" dirty="0">
          <a:solidFill>
            <a:srgbClr val="40AE4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s://www.researchgate.net/profile/Karel_Jedlicka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cz.linkedin.com/pub/karel-jedli%C4%8Dka/2/968/1b4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scholar.google.cz/citations?user=3t_Q5LAAAAAJ&amp;hl=en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zcu.academia.edu/KarelJedli%C4%8Dka" TargetMode="External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opentransportmap.info/OSMtoOTM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opentransportmap.info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hyperlink" Target="http://opentransportmap.inf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kv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k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opentransportmap.info/OSMtoOTM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Transport Map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Otevřená Dopravní Mapa</a:t>
            </a:r>
          </a:p>
          <a:p>
            <a:endParaRPr lang="cs-CZ" sz="1900" dirty="0"/>
          </a:p>
          <a:p>
            <a:r>
              <a:rPr lang="cs-CZ" sz="2600" dirty="0" smtClean="0"/>
              <a:t>Karel </a:t>
            </a:r>
            <a:r>
              <a:rPr lang="cs-CZ" sz="2600" dirty="0"/>
              <a:t>Charvát, </a:t>
            </a:r>
            <a:r>
              <a:rPr lang="cs-CZ" sz="2600" dirty="0" err="1"/>
              <a:t>Dmitrij</a:t>
            </a:r>
            <a:r>
              <a:rPr lang="cs-CZ" sz="2600" dirty="0"/>
              <a:t> </a:t>
            </a:r>
            <a:r>
              <a:rPr lang="cs-CZ" sz="2600" dirty="0" err="1"/>
              <a:t>Kozuch</a:t>
            </a:r>
            <a:r>
              <a:rPr lang="cs-CZ" sz="2600" dirty="0"/>
              <a:t>, Franta </a:t>
            </a:r>
            <a:r>
              <a:rPr lang="cs-CZ" sz="2600" dirty="0" err="1"/>
              <a:t>Kolovský</a:t>
            </a:r>
            <a:r>
              <a:rPr lang="cs-CZ" sz="2600" dirty="0"/>
              <a:t>, Daniel Beran, </a:t>
            </a:r>
            <a:r>
              <a:rPr lang="cs-CZ" sz="2600" dirty="0" smtClean="0"/>
              <a:t>Jan </a:t>
            </a:r>
            <a:r>
              <a:rPr lang="cs-CZ" sz="2600" dirty="0" err="1" smtClean="0"/>
              <a:t>Martolos</a:t>
            </a:r>
            <a:r>
              <a:rPr lang="cs-CZ" sz="2600" dirty="0" smtClean="0"/>
              <a:t>, Jan Šťastný, Pavel </a:t>
            </a:r>
            <a:r>
              <a:rPr lang="cs-CZ" sz="2600" dirty="0"/>
              <a:t>Hájek, Jan Ježek, </a:t>
            </a:r>
            <a:r>
              <a:rPr lang="cs-CZ" sz="2600" dirty="0" smtClean="0"/>
              <a:t>Přemysl </a:t>
            </a:r>
            <a:r>
              <a:rPr lang="cs-CZ" sz="2600" dirty="0" err="1" smtClean="0"/>
              <a:t>Vohnout</a:t>
            </a:r>
            <a:r>
              <a:rPr lang="cs-CZ" sz="2600" dirty="0" smtClean="0"/>
              <a:t>, Otakar </a:t>
            </a:r>
            <a:r>
              <a:rPr lang="cs-CZ" sz="2600" dirty="0"/>
              <a:t>Čerba, Tomáš </a:t>
            </a:r>
            <a:r>
              <a:rPr lang="cs-CZ" sz="2600" dirty="0" err="1"/>
              <a:t>Mildorf</a:t>
            </a:r>
            <a:r>
              <a:rPr lang="cs-CZ" sz="2600" dirty="0"/>
              <a:t>, Tomáš Řezník,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Karel Jedlička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3" descr="ResearchGat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95736" y="5077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Academia.edu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5736" y="5077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GoogleScholar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795736" y="5077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linkedin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835424" y="4932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96"/>
            <a:ext cx="9142378" cy="1972409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438579"/>
              </p:ext>
            </p:extLst>
          </p:nvPr>
        </p:nvGraphicFramePr>
        <p:xfrm>
          <a:off x="323528" y="6164584"/>
          <a:ext cx="1823864" cy="42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8" imgW="11281174" imgH="2637472" progId="CorelDRAW.Graphic.13">
                  <p:embed/>
                </p:oleObj>
              </mc:Choice>
              <mc:Fallback>
                <p:oleObj name="CorelDRAW" r:id="rId8" imgW="11281174" imgH="2637472" progId="CorelDRAW.Graphic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528" y="6164584"/>
                        <a:ext cx="1823864" cy="426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http://opentnet.eu/otn/sites/default/files/OTN-logo_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42039"/>
            <a:ext cx="1085612" cy="5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7285" y="6106891"/>
            <a:ext cx="1232667" cy="423154"/>
          </a:xfrm>
          <a:prstGeom prst="rect">
            <a:avLst/>
          </a:prstGeom>
        </p:spPr>
      </p:pic>
      <p:pic>
        <p:nvPicPr>
          <p:cNvPr id="12" name="Obrázek 11" descr="http://www.plan4all.eu/wp-content/uploads/2014/05/plan4all_logo_4white_bg1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165304"/>
            <a:ext cx="1404194" cy="300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4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>
            <a:normAutofit/>
          </a:bodyPr>
          <a:lstStyle/>
          <a:p>
            <a:r>
              <a:rPr lang="cs-CZ" dirty="0" smtClean="0">
                <a:hlinkClick r:id="rId2"/>
              </a:rPr>
              <a:t>OSM -&gt; OTM konverzní schéma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5" name="Obdélník 4"/>
          <p:cNvSpPr/>
          <p:nvPr/>
        </p:nvSpPr>
        <p:spPr>
          <a:xfrm>
            <a:off x="-36512" y="1508679"/>
            <a:ext cx="92890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========							======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«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featureType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»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RoadLink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				source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========							======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inspireID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: Identifier [1]				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OSM.roads.osm_id_segments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 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roadSurfaceCategory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RoadSurfaceCategoryValue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 «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codelist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»	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OSM.roads.surface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.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7F7F7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================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«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codeList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»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RoadSurfaceCategoryValue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 	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OSM.roads.surface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================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+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paved: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	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paved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asphalt,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cobblestone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cobblestone:flattened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</a:t>
            </a:r>
            <a:endParaRPr lang="cs-CZ" sz="1400" dirty="0" smtClean="0">
              <a:solidFill>
                <a:srgbClr val="000000"/>
              </a:solidFill>
              <a:latin typeface="Courier New" panose="02070309020205020404" pitchFamily="49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sett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concrete,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concrete:lanes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concrete:plates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</a:t>
            </a:r>
            <a:endParaRPr lang="cs-CZ" sz="1400" dirty="0" smtClean="0">
              <a:solidFill>
                <a:srgbClr val="000000"/>
              </a:solidFill>
              <a:latin typeface="Courier New" panose="02070309020205020404" pitchFamily="49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paving_stones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, paving_stones:30, paving_stones:20, </a:t>
            </a:r>
            <a:endParaRPr lang="cs-CZ" sz="1400" dirty="0" smtClean="0">
              <a:solidFill>
                <a:srgbClr val="000000"/>
              </a:solidFill>
              <a:latin typeface="Courier New" panose="02070309020205020404" pitchFamily="49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metal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 </a:t>
            </a:r>
            <a:endParaRPr lang="cs-CZ" sz="1400" dirty="0">
              <a:solidFill>
                <a:srgbClr val="7F7F7F"/>
              </a:solidFill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+ unpaved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:</a:t>
            </a:r>
            <a:r>
              <a:rPr lang="cs-CZ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			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&lt;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ＭＳ Ｐゴシック"/>
                <a:cs typeface="Times New Roman" panose="02020603050405020304" pitchFamily="18" charset="0"/>
              </a:rPr>
              <a:t>all other values&gt;</a:t>
            </a:r>
            <a:endParaRPr lang="cs-CZ" sz="1400" dirty="0">
              <a:solidFill>
                <a:srgbClr val="7F7F7F"/>
              </a:solidFill>
              <a:effectLst/>
              <a:latin typeface="Trebuchet MS" panose="020B0603020202020204" pitchFamily="34" charset="0"/>
              <a:ea typeface="ＭＳ Ｐゴシック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792088"/>
          </a:xfrm>
        </p:spPr>
        <p:txBody>
          <a:bodyPr/>
          <a:lstStyle/>
          <a:p>
            <a:r>
              <a:rPr lang="cs-CZ" dirty="0" smtClean="0"/>
              <a:t>Dopravní intenzity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382298" y="4087337"/>
            <a:ext cx="3402908" cy="1716018"/>
            <a:chOff x="382298" y="4087337"/>
            <a:chExt cx="3402908" cy="1716018"/>
          </a:xfrm>
        </p:grpSpPr>
        <p:sp>
          <p:nvSpPr>
            <p:cNvPr id="5" name="Obdélník 4"/>
            <p:cNvSpPr/>
            <p:nvPr/>
          </p:nvSpPr>
          <p:spPr>
            <a:xfrm>
              <a:off x="382298" y="4104572"/>
              <a:ext cx="3402908" cy="169878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4"/>
            <p:cNvSpPr txBox="1">
              <a:spLocks noChangeArrowheads="1"/>
            </p:cNvSpPr>
            <p:nvPr/>
          </p:nvSpPr>
          <p:spPr bwMode="auto">
            <a:xfrm>
              <a:off x="517308" y="4087337"/>
              <a:ext cx="2610267" cy="33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00000"/>
                </a:buClr>
                <a:buFont typeface="+mj-lt"/>
                <a:buAutoNum type="arabicPeriod" startAt="3"/>
              </a:pP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Modal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split</a:t>
              </a:r>
              <a:endParaRPr lang="cs-CZ" sz="16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7" name="Rectangle 4"/>
            <p:cNvSpPr txBox="1">
              <a:spLocks noChangeArrowheads="1"/>
            </p:cNvSpPr>
            <p:nvPr/>
          </p:nvSpPr>
          <p:spPr bwMode="auto">
            <a:xfrm>
              <a:off x="533155" y="4449151"/>
              <a:ext cx="1574956" cy="32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Clr>
                  <a:srgbClr val="3333FF"/>
                </a:buClr>
              </a:pPr>
              <a:r>
                <a:rPr lang="cs-CZ" sz="1400" b="0" dirty="0" err="1" smtClean="0">
                  <a:latin typeface="Tahoma" panose="020B0604030504040204" pitchFamily="34" charset="0"/>
                </a:rPr>
                <a:t>Individual</a:t>
              </a:r>
              <a:r>
                <a:rPr lang="cs-CZ" sz="1400" b="0" dirty="0" smtClean="0">
                  <a:latin typeface="Tahoma" panose="020B0604030504040204" pitchFamily="34" charset="0"/>
                </a:rPr>
                <a:t>:</a:t>
              </a:r>
            </a:p>
          </p:txBody>
        </p:sp>
        <p:sp>
          <p:nvSpPr>
            <p:cNvPr id="8" name="Rectangle 4"/>
            <p:cNvSpPr txBox="1">
              <a:spLocks noChangeArrowheads="1"/>
            </p:cNvSpPr>
            <p:nvPr/>
          </p:nvSpPr>
          <p:spPr bwMode="auto">
            <a:xfrm>
              <a:off x="2060444" y="4444866"/>
              <a:ext cx="1283537" cy="334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cs-CZ"/>
              </a:defPPr>
              <a:lvl1pPr marL="268288" indent="-268288" eaLnBrk="1" hangingPunct="1">
                <a:spcAft>
                  <a:spcPts val="300"/>
                </a:spcAft>
                <a:buClr>
                  <a:srgbClr val="3333FF"/>
                </a:buClr>
                <a:buChar char="•"/>
                <a:defRPr sz="1400" b="0"/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9pPr>
            </a:lstStyle>
            <a:p>
              <a:r>
                <a:rPr lang="cs-CZ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Public:</a:t>
              </a:r>
              <a:endPara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4"/>
            <p:cNvSpPr txBox="1">
              <a:spLocks noChangeArrowheads="1"/>
            </p:cNvSpPr>
            <p:nvPr/>
          </p:nvSpPr>
          <p:spPr bwMode="auto">
            <a:xfrm>
              <a:off x="840474" y="4703221"/>
              <a:ext cx="1078868" cy="8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err="1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cars</a:t>
              </a:r>
              <a:endParaRPr lang="cs-CZ" sz="1200" b="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Tahoma" panose="020B0604030504040204" pitchFamily="34" charset="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err="1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cyclists</a:t>
              </a:r>
              <a:endParaRPr lang="cs-CZ" sz="1200" b="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Tahoma" panose="020B0604030504040204" pitchFamily="34" charset="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err="1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pedestrian</a:t>
              </a:r>
              <a:endParaRPr lang="cs-CZ" sz="1200" b="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Rectangle 4"/>
            <p:cNvSpPr txBox="1">
              <a:spLocks noChangeArrowheads="1"/>
            </p:cNvSpPr>
            <p:nvPr/>
          </p:nvSpPr>
          <p:spPr bwMode="auto">
            <a:xfrm>
              <a:off x="2295330" y="4770600"/>
              <a:ext cx="1489876" cy="8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bus</a:t>
              </a:r>
            </a:p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err="1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train</a:t>
              </a:r>
              <a:endParaRPr lang="cs-CZ" sz="1200" b="0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Tahoma" panose="020B0604030504040204" pitchFamily="34" charset="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200"/>
                </a:spcAft>
                <a:buClr>
                  <a:schemeClr val="accent4">
                    <a:lumMod val="50000"/>
                    <a:lumOff val="50000"/>
                  </a:schemeClr>
                </a:buClr>
                <a:buNone/>
              </a:pPr>
              <a:r>
                <a:rPr lang="cs-CZ" sz="1200" b="0" dirty="0" smtClean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</a:rPr>
                <a:t>city transport …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17395" y="1589809"/>
            <a:ext cx="3467811" cy="2399600"/>
            <a:chOff x="317395" y="1589809"/>
            <a:chExt cx="3467811" cy="2399600"/>
          </a:xfrm>
        </p:grpSpPr>
        <p:sp>
          <p:nvSpPr>
            <p:cNvPr id="12" name="Obdélník 11"/>
            <p:cNvSpPr/>
            <p:nvPr/>
          </p:nvSpPr>
          <p:spPr>
            <a:xfrm>
              <a:off x="317395" y="1589809"/>
              <a:ext cx="3467811" cy="23996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419572" y="1589809"/>
              <a:ext cx="2921498" cy="33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00000"/>
                </a:buClr>
                <a:buFont typeface="+mj-lt"/>
                <a:buAutoNum type="arabicPeriod"/>
              </a:pP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Traffic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generators</a:t>
              </a:r>
              <a:endParaRPr lang="cs-CZ" sz="16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08" y="1947882"/>
              <a:ext cx="2284082" cy="1899217"/>
            </a:xfrm>
            <a:prstGeom prst="rect">
              <a:avLst/>
            </a:prstGeom>
          </p:spPr>
        </p:pic>
        <p:sp>
          <p:nvSpPr>
            <p:cNvPr id="15" name="Rectangle 4"/>
            <p:cNvSpPr txBox="1">
              <a:spLocks noChangeArrowheads="1"/>
            </p:cNvSpPr>
            <p:nvPr/>
          </p:nvSpPr>
          <p:spPr bwMode="auto">
            <a:xfrm>
              <a:off x="2055458" y="3127600"/>
              <a:ext cx="806061" cy="58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>
                <a:buNone/>
              </a:pPr>
              <a:r>
                <a:rPr lang="cs-CZ" sz="1100" i="1" dirty="0" err="1" smtClean="0">
                  <a:latin typeface="Tahoma" panose="020B0604030504040204" pitchFamily="34" charset="0"/>
                </a:rPr>
                <a:t>zones</a:t>
              </a:r>
              <a:endParaRPr lang="cs-CZ" sz="1100" i="1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4219319" y="1589809"/>
            <a:ext cx="4448390" cy="2399600"/>
            <a:chOff x="4219319" y="1589809"/>
            <a:chExt cx="4448390" cy="2399600"/>
          </a:xfrm>
        </p:grpSpPr>
        <p:sp>
          <p:nvSpPr>
            <p:cNvPr id="17" name="Obdélník 16"/>
            <p:cNvSpPr/>
            <p:nvPr/>
          </p:nvSpPr>
          <p:spPr>
            <a:xfrm>
              <a:off x="4219319" y="1625061"/>
              <a:ext cx="4448390" cy="236434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4"/>
            <p:cNvSpPr txBox="1">
              <a:spLocks noChangeArrowheads="1"/>
            </p:cNvSpPr>
            <p:nvPr/>
          </p:nvSpPr>
          <p:spPr bwMode="auto">
            <a:xfrm>
              <a:off x="4219319" y="1589809"/>
              <a:ext cx="3344310" cy="33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00000"/>
                </a:buClr>
                <a:buFont typeface="+mj-lt"/>
                <a:buAutoNum type="arabicPeriod" startAt="2"/>
              </a:pP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Traffic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flow</a:t>
              </a:r>
              <a:endParaRPr lang="cs-CZ" sz="16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endParaRP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4269691" y="1995914"/>
              <a:ext cx="2282764" cy="1899217"/>
              <a:chOff x="6264189" y="1164445"/>
              <a:chExt cx="2386268" cy="1893854"/>
            </a:xfrm>
          </p:grpSpPr>
          <p:pic>
            <p:nvPicPr>
              <p:cNvPr id="22" name="Obrázek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89" y="1164445"/>
                <a:ext cx="2386268" cy="1893854"/>
              </a:xfrm>
              <a:prstGeom prst="rect">
                <a:avLst/>
              </a:prstGeom>
            </p:spPr>
          </p:pic>
          <p:cxnSp>
            <p:nvCxnSpPr>
              <p:cNvPr id="23" name="Přímá spojnice se šipkou 22"/>
              <p:cNvCxnSpPr/>
              <p:nvPr/>
            </p:nvCxnSpPr>
            <p:spPr>
              <a:xfrm flipH="1" flipV="1">
                <a:off x="6948264" y="1546593"/>
                <a:ext cx="964206" cy="1482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se šipkou 23"/>
              <p:cNvCxnSpPr/>
              <p:nvPr/>
            </p:nvCxnSpPr>
            <p:spPr>
              <a:xfrm flipH="1">
                <a:off x="7236296" y="2062438"/>
                <a:ext cx="828092" cy="6803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se šipkou 24"/>
              <p:cNvCxnSpPr/>
              <p:nvPr/>
            </p:nvCxnSpPr>
            <p:spPr>
              <a:xfrm flipV="1">
                <a:off x="7164288" y="1965715"/>
                <a:ext cx="799611" cy="6415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se šipkou 25"/>
              <p:cNvCxnSpPr/>
              <p:nvPr/>
            </p:nvCxnSpPr>
            <p:spPr>
              <a:xfrm>
                <a:off x="6948264" y="1409818"/>
                <a:ext cx="1015635" cy="1570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se šipkou 26"/>
              <p:cNvCxnSpPr/>
              <p:nvPr/>
            </p:nvCxnSpPr>
            <p:spPr>
              <a:xfrm flipH="1" flipV="1">
                <a:off x="6488267" y="1736403"/>
                <a:ext cx="275231" cy="9360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se šipkou 27"/>
              <p:cNvCxnSpPr/>
              <p:nvPr/>
            </p:nvCxnSpPr>
            <p:spPr>
              <a:xfrm>
                <a:off x="6657224" y="1832725"/>
                <a:ext cx="224793" cy="7227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507" y="2811457"/>
              <a:ext cx="2579012" cy="1116456"/>
            </a:xfrm>
            <a:prstGeom prst="rect">
              <a:avLst/>
            </a:prstGeom>
            <a:ln>
              <a:solidFill>
                <a:schemeClr val="accent4">
                  <a:lumMod val="50000"/>
                  <a:lumOff val="50000"/>
                </a:schemeClr>
              </a:solidFill>
            </a:ln>
          </p:spPr>
        </p:pic>
        <p:sp>
          <p:nvSpPr>
            <p:cNvPr id="21" name="Rectangle 4"/>
            <p:cNvSpPr txBox="1">
              <a:spLocks noChangeArrowheads="1"/>
            </p:cNvSpPr>
            <p:nvPr/>
          </p:nvSpPr>
          <p:spPr bwMode="auto">
            <a:xfrm>
              <a:off x="7850619" y="2449608"/>
              <a:ext cx="740900" cy="32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r" eaLnBrk="1" hangingPunct="1">
                <a:buNone/>
              </a:pPr>
              <a:r>
                <a:rPr lang="cs-CZ" sz="1100" i="1" dirty="0" smtClean="0">
                  <a:latin typeface="Tahoma" panose="020B0604030504040204" pitchFamily="34" charset="0"/>
                </a:rPr>
                <a:t>matrix</a:t>
              </a:r>
              <a:endParaRPr lang="cs-CZ" sz="1100" i="1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4219319" y="4099657"/>
            <a:ext cx="4519436" cy="2583849"/>
            <a:chOff x="4219319" y="4099657"/>
            <a:chExt cx="4519436" cy="2583849"/>
          </a:xfrm>
        </p:grpSpPr>
        <p:sp>
          <p:nvSpPr>
            <p:cNvPr id="30" name="Obdélník 29"/>
            <p:cNvSpPr/>
            <p:nvPr/>
          </p:nvSpPr>
          <p:spPr>
            <a:xfrm>
              <a:off x="4258493" y="4099657"/>
              <a:ext cx="4409216" cy="25838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451" y="4471668"/>
              <a:ext cx="2189948" cy="1763751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764" y="4444866"/>
              <a:ext cx="2585901" cy="2214677"/>
            </a:xfrm>
            <a:prstGeom prst="rect">
              <a:avLst/>
            </a:prstGeom>
            <a:ln>
              <a:solidFill>
                <a:schemeClr val="accent4">
                  <a:lumMod val="50000"/>
                  <a:lumOff val="50000"/>
                </a:schemeClr>
              </a:solidFill>
            </a:ln>
          </p:spPr>
        </p:pic>
        <p:sp>
          <p:nvSpPr>
            <p:cNvPr id="33" name="Rectangle 4"/>
            <p:cNvSpPr txBox="1">
              <a:spLocks noChangeArrowheads="1"/>
            </p:cNvSpPr>
            <p:nvPr/>
          </p:nvSpPr>
          <p:spPr bwMode="auto">
            <a:xfrm>
              <a:off x="4219319" y="4131867"/>
              <a:ext cx="4303202" cy="33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00000"/>
                </a:buClr>
                <a:buFont typeface="+mj-lt"/>
                <a:buAutoNum type="arabicPeriod" startAt="4"/>
              </a:pP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Traffic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Flow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allocated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on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the</a:t>
              </a:r>
              <a:r>
                <a:rPr lang="cs-CZ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 </a:t>
              </a:r>
              <a:r>
                <a:rPr lang="cs-CZ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</a:rPr>
                <a:t>net</a:t>
              </a:r>
              <a:endParaRPr lang="cs-CZ" sz="16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34" name="Rectangle 4"/>
            <p:cNvSpPr txBox="1">
              <a:spLocks noChangeArrowheads="1"/>
            </p:cNvSpPr>
            <p:nvPr/>
          </p:nvSpPr>
          <p:spPr bwMode="auto">
            <a:xfrm>
              <a:off x="7779546" y="6145953"/>
              <a:ext cx="959209" cy="53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58775" indent="-3587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>
                <a:buNone/>
              </a:pPr>
              <a:r>
                <a:rPr lang="cs-CZ" sz="1100" i="1" dirty="0" err="1" smtClean="0">
                  <a:latin typeface="Tahoma" panose="020B0604030504040204" pitchFamily="34" charset="0"/>
                </a:rPr>
                <a:t>volume</a:t>
              </a:r>
              <a:r>
                <a:rPr lang="cs-CZ" sz="1100" i="1" dirty="0" smtClean="0">
                  <a:latin typeface="Tahoma" panose="020B0604030504040204" pitchFamily="34" charset="0"/>
                </a:rPr>
                <a:t> </a:t>
              </a:r>
              <a:r>
                <a:rPr lang="cs-CZ" sz="1100" i="1" dirty="0" err="1" smtClean="0">
                  <a:latin typeface="Tahoma" panose="020B0604030504040204" pitchFamily="34" charset="0"/>
                </a:rPr>
                <a:t>of</a:t>
              </a:r>
              <a:r>
                <a:rPr lang="cs-CZ" sz="1100" i="1" dirty="0" smtClean="0">
                  <a:latin typeface="Tahoma" panose="020B0604030504040204" pitchFamily="34" charset="0"/>
                </a:rPr>
                <a:t> </a:t>
              </a:r>
              <a:r>
                <a:rPr lang="cs-CZ" sz="1100" i="1" dirty="0" err="1" smtClean="0">
                  <a:latin typeface="Tahoma" panose="020B0604030504040204" pitchFamily="34" charset="0"/>
                </a:rPr>
                <a:t>traffic</a:t>
              </a:r>
              <a:endParaRPr lang="cs-CZ" sz="1100" i="1" dirty="0"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4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4559585" cy="585152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Dopravní intenzita</a:t>
            </a:r>
          </a:p>
          <a:p>
            <a:pPr lvl="1"/>
            <a:r>
              <a:rPr lang="cs-CZ" dirty="0" smtClean="0"/>
              <a:t>Počet aut za jednotku času</a:t>
            </a:r>
          </a:p>
          <a:p>
            <a:pPr lvl="1"/>
            <a:r>
              <a:rPr lang="cs-CZ" dirty="0" smtClean="0"/>
              <a:t>Dynamická. Liší se pro:</a:t>
            </a:r>
          </a:p>
          <a:p>
            <a:pPr lvl="2"/>
            <a:r>
              <a:rPr lang="cs-CZ" dirty="0" smtClean="0"/>
              <a:t>Různé časy</a:t>
            </a:r>
          </a:p>
          <a:p>
            <a:pPr lvl="2"/>
            <a:r>
              <a:rPr lang="cs-CZ" dirty="0" smtClean="0"/>
              <a:t>Různé směry</a:t>
            </a:r>
          </a:p>
          <a:p>
            <a:pPr lvl="2"/>
            <a:r>
              <a:rPr lang="cs-CZ" dirty="0" smtClean="0"/>
              <a:t>Typy vozidel</a:t>
            </a:r>
          </a:p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Kapacita komunikace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Maximální počet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 za jednotku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času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Statická (liší se max. pro směr tam a zpět)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Dopravní tok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volný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zácpa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5637067" y="5516217"/>
            <a:ext cx="2639291" cy="11826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6993514" y="3207327"/>
            <a:ext cx="0" cy="1462932"/>
          </a:xfrm>
          <a:prstGeom prst="straightConnector1">
            <a:avLst/>
          </a:prstGeom>
          <a:ln w="38100">
            <a:solidFill>
              <a:srgbClr val="008000">
                <a:alpha val="5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637067" y="4686300"/>
            <a:ext cx="2878283" cy="0"/>
          </a:xfrm>
          <a:prstGeom prst="straightConnector1">
            <a:avLst/>
          </a:prstGeom>
          <a:ln w="38100" cap="sq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5637067" y="2171700"/>
            <a:ext cx="0" cy="2514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362874" y="4686300"/>
            <a:ext cx="124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Flow</a:t>
            </a:r>
            <a:r>
              <a:rPr lang="cs-CZ" dirty="0" smtClean="0"/>
              <a:t> speed</a:t>
            </a:r>
            <a:endParaRPr lang="en-US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536491" y="1778459"/>
            <a:ext cx="28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Vehicles</a:t>
            </a:r>
            <a:r>
              <a:rPr lang="cs-CZ" dirty="0" smtClean="0"/>
              <a:t> </a:t>
            </a:r>
            <a:r>
              <a:rPr lang="cs-CZ" dirty="0" err="1" smtClean="0"/>
              <a:t>count</a:t>
            </a:r>
            <a:r>
              <a:rPr lang="cs-CZ" dirty="0"/>
              <a:t> </a:t>
            </a:r>
            <a:r>
              <a:rPr lang="cs-CZ" dirty="0" smtClean="0"/>
              <a:t>per </a:t>
            </a:r>
            <a:r>
              <a:rPr lang="cs-CZ" dirty="0" err="1" smtClean="0"/>
              <a:t>time</a:t>
            </a:r>
            <a:r>
              <a:rPr lang="cs-CZ" dirty="0" smtClean="0"/>
              <a:t> unit</a:t>
            </a:r>
            <a:endParaRPr lang="en-US" dirty="0"/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5637067" y="3207327"/>
            <a:ext cx="2878283" cy="0"/>
          </a:xfrm>
          <a:prstGeom prst="straightConnector1">
            <a:avLst/>
          </a:prstGeom>
          <a:ln w="38100">
            <a:solidFill>
              <a:srgbClr val="008000">
                <a:alpha val="50000"/>
              </a:srgb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114059" y="2790176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</a:rPr>
              <a:t>Road</a:t>
            </a:r>
            <a:r>
              <a:rPr lang="cs-CZ" dirty="0" smtClean="0">
                <a:solidFill>
                  <a:srgbClr val="008000"/>
                </a:solidFill>
              </a:rPr>
              <a:t> </a:t>
            </a:r>
            <a:r>
              <a:rPr lang="cs-CZ" dirty="0" err="1" smtClean="0">
                <a:solidFill>
                  <a:srgbClr val="008000"/>
                </a:solidFill>
              </a:rPr>
              <a:t>capacity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Oblouk 22"/>
          <p:cNvSpPr/>
          <p:nvPr/>
        </p:nvSpPr>
        <p:spPr>
          <a:xfrm>
            <a:off x="5715363" y="3223368"/>
            <a:ext cx="2470076" cy="2834532"/>
          </a:xfrm>
          <a:prstGeom prst="arc">
            <a:avLst>
              <a:gd name="adj1" fmla="val 18611180"/>
              <a:gd name="adj2" fmla="val 160564"/>
            </a:avLst>
          </a:prstGeom>
          <a:ln w="31750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louk 23"/>
          <p:cNvSpPr/>
          <p:nvPr/>
        </p:nvSpPr>
        <p:spPr>
          <a:xfrm flipH="1">
            <a:off x="5683827" y="3223368"/>
            <a:ext cx="2592531" cy="2834532"/>
          </a:xfrm>
          <a:prstGeom prst="arc">
            <a:avLst>
              <a:gd name="adj1" fmla="val 17474579"/>
              <a:gd name="adj2" fmla="val 160564"/>
            </a:avLst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ovéPole 24"/>
          <p:cNvSpPr txBox="1"/>
          <p:nvPr/>
        </p:nvSpPr>
        <p:spPr>
          <a:xfrm>
            <a:off x="6944158" y="3774607"/>
            <a:ext cx="1145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008000"/>
                </a:solidFill>
              </a:rPr>
              <a:t>un</a:t>
            </a:r>
            <a:r>
              <a:rPr lang="cs-CZ" dirty="0" smtClean="0">
                <a:solidFill>
                  <a:srgbClr val="008000"/>
                </a:solidFill>
              </a:rPr>
              <a:t>-</a:t>
            </a:r>
            <a:r>
              <a:rPr lang="cs-CZ" dirty="0" smtClean="0">
                <a:solidFill>
                  <a:schemeClr val="accent1"/>
                </a:solidFill>
              </a:rPr>
              <a:t/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err="1" smtClean="0">
                <a:solidFill>
                  <a:srgbClr val="008000"/>
                </a:solidFill>
              </a:rPr>
              <a:t>congested</a:t>
            </a:r>
            <a:endParaRPr lang="cs-CZ" dirty="0" smtClean="0">
              <a:solidFill>
                <a:srgbClr val="008000"/>
              </a:solidFill>
            </a:endParaRPr>
          </a:p>
          <a:p>
            <a:pPr algn="ctr"/>
            <a:r>
              <a:rPr lang="cs-CZ" dirty="0" err="1" smtClean="0">
                <a:solidFill>
                  <a:srgbClr val="008000"/>
                </a:solidFill>
              </a:rPr>
              <a:t>flow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5824564" y="3952348"/>
            <a:ext cx="114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congested</a:t>
            </a:r>
            <a:endParaRPr lang="cs-CZ" dirty="0" smtClean="0">
              <a:solidFill>
                <a:srgbClr val="FF0000"/>
              </a:solidFill>
            </a:endParaRPr>
          </a:p>
          <a:p>
            <a:pPr algn="ctr"/>
            <a:r>
              <a:rPr lang="cs-CZ" dirty="0" err="1" smtClean="0">
                <a:solidFill>
                  <a:srgbClr val="FF0000"/>
                </a:solidFill>
              </a:rPr>
              <a:t>flow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7" name="Skupina 26"/>
          <p:cNvGrpSpPr/>
          <p:nvPr/>
        </p:nvGrpSpPr>
        <p:grpSpPr>
          <a:xfrm flipV="1">
            <a:off x="5709687" y="5607874"/>
            <a:ext cx="2475752" cy="217935"/>
            <a:chOff x="5922731" y="5855700"/>
            <a:chExt cx="3268028" cy="0"/>
          </a:xfrm>
        </p:grpSpPr>
        <p:cxnSp>
          <p:nvCxnSpPr>
            <p:cNvPr id="28" name="Přímá spojnice 27"/>
            <p:cNvCxnSpPr/>
            <p:nvPr/>
          </p:nvCxnSpPr>
          <p:spPr>
            <a:xfrm>
              <a:off x="5922731" y="5855700"/>
              <a:ext cx="675409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>
              <a:off x="6598140" y="5855700"/>
              <a:ext cx="675409" cy="0"/>
            </a:xfrm>
            <a:prstGeom prst="line">
              <a:avLst/>
            </a:prstGeom>
            <a:ln w="1016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7273549" y="5855700"/>
              <a:ext cx="675409" cy="0"/>
            </a:xfrm>
            <a:prstGeom prst="line">
              <a:avLst/>
            </a:prstGeom>
            <a:ln w="152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8515350" y="5855700"/>
              <a:ext cx="675409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>
              <a:off x="7934025" y="5855700"/>
              <a:ext cx="675409" cy="0"/>
            </a:xfrm>
            <a:prstGeom prst="line">
              <a:avLst/>
            </a:prstGeom>
            <a:ln w="1016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Skupina 32"/>
          <p:cNvGrpSpPr/>
          <p:nvPr/>
        </p:nvGrpSpPr>
        <p:grpSpPr>
          <a:xfrm>
            <a:off x="5703591" y="6331777"/>
            <a:ext cx="2475752" cy="0"/>
            <a:chOff x="5703591" y="6331777"/>
            <a:chExt cx="2475752" cy="0"/>
          </a:xfrm>
        </p:grpSpPr>
        <p:cxnSp>
          <p:nvCxnSpPr>
            <p:cNvPr id="34" name="Přímá spojnice 33"/>
            <p:cNvCxnSpPr/>
            <p:nvPr/>
          </p:nvCxnSpPr>
          <p:spPr>
            <a:xfrm flipV="1">
              <a:off x="5703591" y="6331777"/>
              <a:ext cx="511668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 flipV="1">
              <a:off x="6215259" y="6331777"/>
              <a:ext cx="511668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V="1">
              <a:off x="6726927" y="6331777"/>
              <a:ext cx="511668" cy="0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 flipV="1">
              <a:off x="7667675" y="6331777"/>
              <a:ext cx="511668" cy="0"/>
            </a:xfrm>
            <a:prstGeom prst="line">
              <a:avLst/>
            </a:prstGeom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V="1">
              <a:off x="7227282" y="6331777"/>
              <a:ext cx="5116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blouk 38"/>
          <p:cNvSpPr/>
          <p:nvPr/>
        </p:nvSpPr>
        <p:spPr>
          <a:xfrm>
            <a:off x="5724705" y="3223368"/>
            <a:ext cx="2470076" cy="2834532"/>
          </a:xfrm>
          <a:prstGeom prst="arc">
            <a:avLst>
              <a:gd name="adj1" fmla="val 16241076"/>
              <a:gd name="adj2" fmla="val 18598546"/>
            </a:avLst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blouk 39"/>
          <p:cNvSpPr/>
          <p:nvPr/>
        </p:nvSpPr>
        <p:spPr>
          <a:xfrm flipH="1">
            <a:off x="5691801" y="3217967"/>
            <a:ext cx="2592531" cy="2834532"/>
          </a:xfrm>
          <a:prstGeom prst="arc">
            <a:avLst>
              <a:gd name="adj1" fmla="val 16241076"/>
              <a:gd name="adj2" fmla="val 17540515"/>
            </a:avLst>
          </a:prstGeom>
          <a:ln w="317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ovéPole 40"/>
          <p:cNvSpPr txBox="1"/>
          <p:nvPr/>
        </p:nvSpPr>
        <p:spPr>
          <a:xfrm>
            <a:off x="7273359" y="3284434"/>
            <a:ext cx="15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008000"/>
                </a:solidFill>
              </a:rPr>
              <a:t>Traffic</a:t>
            </a:r>
            <a:r>
              <a:rPr lang="cs-CZ" dirty="0" smtClean="0">
                <a:solidFill>
                  <a:srgbClr val="008000"/>
                </a:solidFill>
              </a:rPr>
              <a:t> </a:t>
            </a:r>
            <a:r>
              <a:rPr lang="cs-CZ" dirty="0" err="1" smtClean="0">
                <a:solidFill>
                  <a:srgbClr val="008000"/>
                </a:solidFill>
              </a:rPr>
              <a:t>volume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7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3" grpId="0" animBg="1"/>
      <p:bldP spid="24" grpId="0" animBg="1"/>
      <p:bldP spid="25" grpId="0"/>
      <p:bldP spid="26" grpId="0"/>
      <p:bldP spid="39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Přepočet dopravních intenzit v čase blízkém reálnému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rafficVolumesWithAnAccid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652" y="1988840"/>
            <a:ext cx="6264696" cy="44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Aktualizace OTM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Vývojový diagram: magnetický disk 4"/>
          <p:cNvSpPr/>
          <p:nvPr/>
        </p:nvSpPr>
        <p:spPr>
          <a:xfrm>
            <a:off x="5076056" y="2708920"/>
            <a:ext cx="2303041" cy="1584177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23619" y="2780928"/>
            <a:ext cx="80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OTM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Vývojový diagram: magnetický disk 6"/>
          <p:cNvSpPr/>
          <p:nvPr/>
        </p:nvSpPr>
        <p:spPr>
          <a:xfrm>
            <a:off x="1835696" y="2708921"/>
            <a:ext cx="2303041" cy="1584176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83098" y="2780928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OSM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Zahnutá šipka doprava 9"/>
          <p:cNvSpPr/>
          <p:nvPr/>
        </p:nvSpPr>
        <p:spPr>
          <a:xfrm rot="5400000" flipV="1">
            <a:off x="4212491" y="188109"/>
            <a:ext cx="1007049" cy="3600400"/>
          </a:xfrm>
          <a:prstGeom prst="curvedRightArrow">
            <a:avLst>
              <a:gd name="adj1" fmla="val 21316"/>
              <a:gd name="adj2" fmla="val 73755"/>
              <a:gd name="adj3" fmla="val 449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Zahnutá šipka doprava 10"/>
          <p:cNvSpPr/>
          <p:nvPr/>
        </p:nvSpPr>
        <p:spPr>
          <a:xfrm rot="16200000" flipV="1">
            <a:off x="3910721" y="3140437"/>
            <a:ext cx="1007049" cy="3600400"/>
          </a:xfrm>
          <a:prstGeom prst="curvedRightArrow">
            <a:avLst>
              <a:gd name="adj1" fmla="val 21316"/>
              <a:gd name="adj2" fmla="val 73755"/>
              <a:gd name="adj3" fmla="val 449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ývojový diagram: magnetický disk 4"/>
          <p:cNvSpPr/>
          <p:nvPr/>
        </p:nvSpPr>
        <p:spPr>
          <a:xfrm>
            <a:off x="1979711" y="1844824"/>
            <a:ext cx="5255370" cy="5013175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Pravoúhlá spojnice 42"/>
          <p:cNvCxnSpPr/>
          <p:nvPr/>
        </p:nvCxnSpPr>
        <p:spPr>
          <a:xfrm flipV="1">
            <a:off x="5478432" y="4041068"/>
            <a:ext cx="3429426" cy="1999457"/>
          </a:xfrm>
          <a:prstGeom prst="bentConnector3">
            <a:avLst>
              <a:gd name="adj1" fmla="val 104438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792088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Využité technologie</a:t>
            </a:r>
          </a:p>
          <a:p>
            <a:endParaRPr lang="en-US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2293788" y="2708920"/>
            <a:ext cx="1378496" cy="648072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OSM </a:t>
            </a:r>
            <a:r>
              <a:rPr lang="cs-CZ" dirty="0" err="1" smtClean="0"/>
              <a:t>Raw</a:t>
            </a:r>
            <a:r>
              <a:rPr lang="cs-CZ" dirty="0" smtClean="0"/>
              <a:t> Export Data</a:t>
            </a:r>
            <a:endParaRPr lang="en-US" dirty="0"/>
          </a:p>
        </p:txBody>
      </p:sp>
      <p:sp>
        <p:nvSpPr>
          <p:cNvPr id="9" name="Vývojový diagram: ukončení 8"/>
          <p:cNvSpPr/>
          <p:nvPr/>
        </p:nvSpPr>
        <p:spPr>
          <a:xfrm>
            <a:off x="2267744" y="1628800"/>
            <a:ext cx="1440160" cy="720080"/>
          </a:xfrm>
          <a:prstGeom prst="flowChartTerminator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>
            <a:stCxn id="2" idx="3"/>
            <a:endCxn id="9" idx="1"/>
          </p:cNvCxnSpPr>
          <p:nvPr/>
        </p:nvCxnSpPr>
        <p:spPr>
          <a:xfrm>
            <a:off x="1973164" y="1988840"/>
            <a:ext cx="294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Vývojový diagram: ukončení 12"/>
          <p:cNvSpPr/>
          <p:nvPr/>
        </p:nvSpPr>
        <p:spPr>
          <a:xfrm>
            <a:off x="2262956" y="3681028"/>
            <a:ext cx="1440160" cy="720080"/>
          </a:xfrm>
          <a:prstGeom prst="flowChartTerminator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OSM2PO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2983036" y="3365376"/>
            <a:ext cx="5110" cy="315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Vývojový diagram: postup 15"/>
          <p:cNvSpPr/>
          <p:nvPr/>
        </p:nvSpPr>
        <p:spPr>
          <a:xfrm>
            <a:off x="2316360" y="4716760"/>
            <a:ext cx="1378496" cy="648072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Routable</a:t>
            </a:r>
            <a:r>
              <a:rPr lang="cs-CZ" dirty="0" smtClean="0"/>
              <a:t> OSM</a:t>
            </a:r>
            <a:endParaRPr lang="en-US" dirty="0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2983036" y="4415525"/>
            <a:ext cx="5110" cy="315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Vývojový diagram: ukončení 18"/>
          <p:cNvSpPr/>
          <p:nvPr/>
        </p:nvSpPr>
        <p:spPr>
          <a:xfrm>
            <a:off x="2254696" y="5680484"/>
            <a:ext cx="1440160" cy="720080"/>
          </a:xfrm>
          <a:prstGeom prst="flowChartTerminator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OSM-&gt;OTM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2974776" y="5364832"/>
            <a:ext cx="5110" cy="315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Vývojový diagram: postup 20"/>
          <p:cNvSpPr/>
          <p:nvPr/>
        </p:nvSpPr>
        <p:spPr>
          <a:xfrm>
            <a:off x="4010648" y="3638121"/>
            <a:ext cx="2864942" cy="1811677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Transport Map</a:t>
            </a:r>
          </a:p>
          <a:p>
            <a:pPr marL="285750" indent="-285750">
              <a:buFontTx/>
              <a:buChar char="-"/>
            </a:pPr>
            <a:r>
              <a:rPr lang="cs-CZ" sz="2400" dirty="0" err="1" smtClean="0"/>
              <a:t>TrafficVolume</a:t>
            </a:r>
            <a:endParaRPr lang="cs-CZ" sz="2400" dirty="0"/>
          </a:p>
          <a:p>
            <a:pPr marL="742950" lvl="1" indent="-285750">
              <a:buFontTx/>
              <a:buChar char="-"/>
            </a:pPr>
            <a:r>
              <a:rPr lang="cs-CZ" sz="2400" dirty="0" smtClean="0"/>
              <a:t>Piloty</a:t>
            </a:r>
          </a:p>
          <a:p>
            <a:pPr marL="742950" lvl="1" indent="-285750">
              <a:buFontTx/>
              <a:buChar char="-"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</a:t>
            </a:r>
          </a:p>
          <a:p>
            <a:pPr marL="285750" indent="-285750">
              <a:buFontTx/>
              <a:buChar char="-"/>
            </a:pPr>
            <a:r>
              <a:rPr lang="cs-CZ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Capacity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Vývojový diagram: postup 22"/>
          <p:cNvSpPr/>
          <p:nvPr/>
        </p:nvSpPr>
        <p:spPr>
          <a:xfrm>
            <a:off x="7407138" y="5165704"/>
            <a:ext cx="1505198" cy="648072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Demographic</a:t>
            </a:r>
            <a:r>
              <a:rPr lang="cs-CZ" dirty="0" smtClean="0"/>
              <a:t> Data</a:t>
            </a:r>
            <a:endParaRPr lang="en-US" dirty="0"/>
          </a:p>
        </p:txBody>
      </p:sp>
      <p:sp>
        <p:nvSpPr>
          <p:cNvPr id="24" name="Vývojový diagram: postup 23"/>
          <p:cNvSpPr/>
          <p:nvPr/>
        </p:nvSpPr>
        <p:spPr>
          <a:xfrm>
            <a:off x="7365975" y="2348880"/>
            <a:ext cx="1598513" cy="648072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Measurements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endParaRPr lang="en-US" dirty="0"/>
          </a:p>
        </p:txBody>
      </p:sp>
      <p:cxnSp>
        <p:nvCxnSpPr>
          <p:cNvPr id="26" name="Přímá spojnice se šipkou 25"/>
          <p:cNvCxnSpPr/>
          <p:nvPr/>
        </p:nvCxnSpPr>
        <p:spPr>
          <a:xfrm flipH="1">
            <a:off x="3005608" y="2375887"/>
            <a:ext cx="5110" cy="315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Pravoúhlá spojnice 28"/>
          <p:cNvCxnSpPr>
            <a:stCxn id="19" idx="3"/>
          </p:cNvCxnSpPr>
          <p:nvPr/>
        </p:nvCxnSpPr>
        <p:spPr>
          <a:xfrm flipV="1">
            <a:off x="3694856" y="5522658"/>
            <a:ext cx="1748263" cy="517866"/>
          </a:xfrm>
          <a:prstGeom prst="bentConnector3">
            <a:avLst>
              <a:gd name="adj1" fmla="val 100124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Vývojový diagram: ukončení 34"/>
          <p:cNvSpPr/>
          <p:nvPr/>
        </p:nvSpPr>
        <p:spPr>
          <a:xfrm>
            <a:off x="7439657" y="3681039"/>
            <a:ext cx="1440160" cy="720080"/>
          </a:xfrm>
          <a:prstGeom prst="flowChartTerminator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Omnitrans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Hadoop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Přímá spojnice se šipkou 36"/>
          <p:cNvCxnSpPr>
            <a:endCxn id="35" idx="0"/>
          </p:cNvCxnSpPr>
          <p:nvPr/>
        </p:nvCxnSpPr>
        <p:spPr>
          <a:xfrm>
            <a:off x="8159737" y="3036775"/>
            <a:ext cx="0" cy="644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>
            <a:stCxn id="23" idx="0"/>
          </p:cNvCxnSpPr>
          <p:nvPr/>
        </p:nvCxnSpPr>
        <p:spPr>
          <a:xfrm flipV="1">
            <a:off x="8159737" y="4437141"/>
            <a:ext cx="0" cy="728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Pravoúhlá spojnice 51"/>
          <p:cNvCxnSpPr>
            <a:stCxn id="35" idx="1"/>
          </p:cNvCxnSpPr>
          <p:nvPr/>
        </p:nvCxnSpPr>
        <p:spPr>
          <a:xfrm rot="10800000" flipV="1">
            <a:off x="6918593" y="4041078"/>
            <a:ext cx="521065" cy="307151"/>
          </a:xfrm>
          <a:prstGeom prst="bentConnector3">
            <a:avLst>
              <a:gd name="adj1" fmla="val 62187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4096433" y="2488250"/>
            <a:ext cx="115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PostGIS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Zahnutá šipka doprava 57"/>
          <p:cNvSpPr/>
          <p:nvPr/>
        </p:nvSpPr>
        <p:spPr>
          <a:xfrm>
            <a:off x="199014" y="5449798"/>
            <a:ext cx="700578" cy="1232520"/>
          </a:xfrm>
          <a:prstGeom prst="curvedRightArrow">
            <a:avLst>
              <a:gd name="adj1" fmla="val 21316"/>
              <a:gd name="adj2" fmla="val 73755"/>
              <a:gd name="adj3" fmla="val 449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Zahnutá šipka doprava 58"/>
          <p:cNvSpPr/>
          <p:nvPr/>
        </p:nvSpPr>
        <p:spPr>
          <a:xfrm rot="10800000">
            <a:off x="971600" y="5292824"/>
            <a:ext cx="700578" cy="1232520"/>
          </a:xfrm>
          <a:prstGeom prst="curvedRightArrow">
            <a:avLst>
              <a:gd name="adj1" fmla="val 21316"/>
              <a:gd name="adj2" fmla="val 73755"/>
              <a:gd name="adj3" fmla="val 449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ývojový diagram: postup 1"/>
          <p:cNvSpPr/>
          <p:nvPr/>
        </p:nvSpPr>
        <p:spPr>
          <a:xfrm>
            <a:off x="594668" y="1664804"/>
            <a:ext cx="1378496" cy="648072"/>
          </a:xfrm>
          <a:prstGeom prst="flowChartProcess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OSM </a:t>
            </a:r>
            <a:r>
              <a:rPr lang="cs-CZ" dirty="0" err="1" smtClean="0"/>
              <a:t>Raw</a:t>
            </a:r>
            <a:r>
              <a:rPr lang="cs-CZ" dirty="0" smtClean="0"/>
              <a:t> Export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6" grpId="0" animBg="1"/>
      <p:bldP spid="19" grpId="0" animBg="1"/>
      <p:bldP spid="21" grpId="0" animBg="1"/>
      <p:bldP spid="23" grpId="0" animBg="1"/>
      <p:bldP spid="24" grpId="0" animBg="1"/>
      <p:bldP spid="35" grpId="0" animBg="1"/>
      <p:bldP spid="58" grpId="0" animBg="1"/>
      <p:bldP spid="58" grpId="1" animBg="1"/>
      <p:bldP spid="59" grpId="0" animBg="1"/>
      <p:bldP spid="5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648072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lze OTM využívat?</a:t>
            </a:r>
          </a:p>
        </p:txBody>
      </p:sp>
      <p:pic>
        <p:nvPicPr>
          <p:cNvPr id="6" name="Obrázek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59" y="1480342"/>
            <a:ext cx="6994681" cy="533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>
            <a:normAutofit lnSpcReduction="10000"/>
          </a:bodyPr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Map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 Transport Map</a:t>
            </a:r>
          </a:p>
          <a:p>
            <a:pPr lvl="1"/>
            <a:r>
              <a:rPr lang="cs-CZ" dirty="0" smtClean="0"/>
              <a:t>Leden 2016</a:t>
            </a:r>
          </a:p>
          <a:p>
            <a:pPr lvl="2"/>
            <a:r>
              <a:rPr lang="cs-CZ" dirty="0" smtClean="0"/>
              <a:t>WMS</a:t>
            </a:r>
          </a:p>
          <a:p>
            <a:pPr lvl="2"/>
            <a:r>
              <a:rPr lang="cs-CZ" dirty="0" smtClean="0"/>
              <a:t>WFS</a:t>
            </a:r>
          </a:p>
          <a:p>
            <a:pPr lvl="1"/>
            <a:r>
              <a:rPr lang="cs-CZ" dirty="0" smtClean="0"/>
              <a:t>Březen 2016</a:t>
            </a:r>
            <a:endParaRPr lang="cs-CZ" dirty="0"/>
          </a:p>
          <a:p>
            <a:pPr lvl="2"/>
            <a:r>
              <a:rPr lang="cs-CZ" dirty="0" smtClean="0"/>
              <a:t>Dopravní Intenzity pro všechny pilotní oblasti OTN</a:t>
            </a:r>
          </a:p>
          <a:p>
            <a:pPr lvl="1"/>
            <a:r>
              <a:rPr lang="cs-CZ" dirty="0" smtClean="0"/>
              <a:t>Září 2016</a:t>
            </a:r>
          </a:p>
          <a:p>
            <a:pPr lvl="2"/>
            <a:r>
              <a:rPr lang="cs-CZ" dirty="0" smtClean="0"/>
              <a:t>Periodická aktualizace</a:t>
            </a:r>
          </a:p>
          <a:p>
            <a:pPr lvl="2"/>
            <a:r>
              <a:rPr lang="cs-CZ" dirty="0" smtClean="0"/>
              <a:t>Výpočet kapacit komunikací</a:t>
            </a:r>
          </a:p>
          <a:p>
            <a:pPr lvl="1"/>
            <a:r>
              <a:rPr lang="cs-CZ" dirty="0" smtClean="0"/>
              <a:t>Leden 2017</a:t>
            </a:r>
          </a:p>
          <a:p>
            <a:pPr lvl="2"/>
            <a:r>
              <a:rPr lang="cs-CZ" dirty="0" smtClean="0"/>
              <a:t>Dopravní intenzity pro Evropu</a:t>
            </a:r>
          </a:p>
          <a:p>
            <a:pPr lvl="2"/>
            <a:r>
              <a:rPr lang="cs-CZ" dirty="0" smtClean="0"/>
              <a:t>Prototyp pro přepočet intenzit v čase blízkém reálnému</a:t>
            </a:r>
          </a:p>
          <a:p>
            <a:pPr lvl="2"/>
            <a:r>
              <a:rPr lang="cs-CZ" dirty="0" smtClean="0"/>
              <a:t>Rutinní provoz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Shrnutí</a:t>
            </a:r>
          </a:p>
          <a:p>
            <a:pPr lvl="1"/>
            <a:r>
              <a:rPr lang="cs-CZ" dirty="0" smtClean="0">
                <a:hlinkClick r:id="rId4"/>
              </a:rPr>
              <a:t>OpenTransportMap.info</a:t>
            </a:r>
            <a:r>
              <a:rPr lang="cs-CZ" dirty="0" smtClean="0"/>
              <a:t> </a:t>
            </a:r>
          </a:p>
        </p:txBody>
      </p:sp>
      <p:pic>
        <p:nvPicPr>
          <p:cNvPr id="4" name="IntenzityLiberec24_7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80928"/>
            <a:ext cx="9144000" cy="4484687"/>
          </a:xfrm>
          <a:prstGeom prst="rect">
            <a:avLst/>
          </a:prstGeom>
        </p:spPr>
      </p:pic>
      <p:pic>
        <p:nvPicPr>
          <p:cNvPr id="7" name="Picture 2" descr="http://opentnet.eu/otn/sites/default/files/OTN-logo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68760"/>
            <a:ext cx="1661676" cy="8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63493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Transport Map</a:t>
            </a:r>
          </a:p>
          <a:p>
            <a:pPr lvl="1"/>
            <a:r>
              <a:rPr lang="cs-CZ" dirty="0" smtClean="0"/>
              <a:t>Proč vzniká?</a:t>
            </a:r>
          </a:p>
          <a:p>
            <a:pPr lvl="1"/>
            <a:r>
              <a:rPr lang="cs-CZ" dirty="0" smtClean="0"/>
              <a:t>Co umí / bude umět v budoucnu?</a:t>
            </a:r>
          </a:p>
          <a:p>
            <a:pPr lvl="1"/>
            <a:r>
              <a:rPr lang="cs-CZ" dirty="0" smtClean="0"/>
              <a:t>Jak vzniká?</a:t>
            </a:r>
          </a:p>
          <a:p>
            <a:pPr lvl="2"/>
            <a:r>
              <a:rPr lang="cs-CZ" dirty="0" smtClean="0"/>
              <a:t>Metodika</a:t>
            </a:r>
          </a:p>
          <a:p>
            <a:pPr lvl="2"/>
            <a:r>
              <a:rPr lang="cs-CZ" dirty="0" smtClean="0"/>
              <a:t>Technologie</a:t>
            </a:r>
          </a:p>
          <a:p>
            <a:pPr lvl="1"/>
            <a:r>
              <a:rPr lang="cs-CZ" dirty="0" smtClean="0"/>
              <a:t>Jak ji mohu využít?</a:t>
            </a:r>
          </a:p>
          <a:p>
            <a:pPr lvl="1"/>
            <a:r>
              <a:rPr lang="cs-CZ" dirty="0" smtClean="0"/>
              <a:t>Shrnutí a další plány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20562" b="39280"/>
          <a:stretch/>
        </p:blipFill>
        <p:spPr>
          <a:xfrm>
            <a:off x="0" y="0"/>
            <a:ext cx="914237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Open Transport Map?</a:t>
            </a:r>
          </a:p>
          <a:p>
            <a:pPr lvl="1"/>
            <a:r>
              <a:rPr lang="cs-CZ" dirty="0" smtClean="0"/>
              <a:t>OSM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sz="1050" dirty="0"/>
          </a:p>
          <a:p>
            <a:pPr lvl="1"/>
            <a:r>
              <a:rPr lang="cs-CZ" dirty="0" smtClean="0"/>
              <a:t>OTM</a:t>
            </a:r>
          </a:p>
          <a:p>
            <a:pPr lvl="2"/>
            <a:r>
              <a:rPr lang="cs-CZ" dirty="0" err="1" smtClean="0"/>
              <a:t>Routování</a:t>
            </a:r>
            <a:endParaRPr lang="cs-CZ" dirty="0" smtClean="0"/>
          </a:p>
          <a:p>
            <a:pPr lvl="2"/>
            <a:r>
              <a:rPr lang="cs-CZ" dirty="0" smtClean="0"/>
              <a:t>Intenzita dopravy</a:t>
            </a:r>
          </a:p>
          <a:p>
            <a:pPr lvl="2"/>
            <a:r>
              <a:rPr lang="cs-CZ" dirty="0" smtClean="0"/>
              <a:t>Kompatibilita s INSPIRE</a:t>
            </a:r>
            <a:endParaRPr lang="en-US" dirty="0"/>
          </a:p>
        </p:txBody>
      </p:sp>
      <p:pic>
        <p:nvPicPr>
          <p:cNvPr id="2050" name="Picture 2" descr="https://camo.githubusercontent.com/a28ced17192a91caa7f89b44d0a43a4c3a585361/687474703a2f2f6f736d73686172702e636f6d2f73697465732f64656661756c742f66696c65732f646f63732f6f736d2d646174612d6d6f64656c2e706e6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38766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38408"/>
          <a:stretch/>
        </p:blipFill>
        <p:spPr>
          <a:xfrm>
            <a:off x="4283968" y="6063302"/>
            <a:ext cx="4618887" cy="6780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03648" y="6061486"/>
            <a:ext cx="7499207" cy="67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91485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poskytne Open Transport Map?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Kde to poskytne?</a:t>
            </a:r>
          </a:p>
          <a:p>
            <a:pPr lvl="1"/>
            <a:r>
              <a:rPr lang="cs-CZ" dirty="0" smtClean="0"/>
              <a:t>V pilotních územích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Evropě?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TrafficVolumesWithoutAccid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498" y="1988840"/>
            <a:ext cx="3888432" cy="2765107"/>
          </a:xfrm>
          <a:prstGeom prst="rect">
            <a:avLst/>
          </a:prstGeom>
        </p:spPr>
      </p:pic>
      <p:pic>
        <p:nvPicPr>
          <p:cNvPr id="4" name="TrafficVolumesWithAnAccide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0070" y="1988840"/>
            <a:ext cx="3888432" cy="27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toho dosáhneme?</a:t>
            </a:r>
          </a:p>
          <a:p>
            <a:pPr lvl="1"/>
            <a:r>
              <a:rPr lang="cs-CZ" dirty="0" smtClean="0"/>
              <a:t>Prostudujeme datovou specifikaci INSPIRE Transport Network</a:t>
            </a:r>
            <a:endParaRPr lang="cs-CZ" dirty="0"/>
          </a:p>
          <a:p>
            <a:pPr lvl="1"/>
            <a:r>
              <a:rPr lang="cs-CZ" dirty="0" smtClean="0"/>
              <a:t>Zjednodušíme na uchopitelný, s INSPIRE kompatibilní datový model</a:t>
            </a:r>
            <a:endParaRPr lang="cs-CZ" dirty="0"/>
          </a:p>
          <a:p>
            <a:pPr lvl="1"/>
            <a:r>
              <a:rPr lang="cs-CZ" dirty="0" smtClean="0"/>
              <a:t>Přidáme atributy, důležité pro řešení projektů OTN</a:t>
            </a:r>
            <a:r>
              <a:rPr lang="cs-CZ" dirty="0"/>
              <a:t>, </a:t>
            </a:r>
            <a:r>
              <a:rPr lang="cs-CZ" dirty="0" smtClean="0"/>
              <a:t>SDI4Apps a </a:t>
            </a:r>
            <a:r>
              <a:rPr lang="cs-CZ" dirty="0" err="1" smtClean="0"/>
              <a:t>Foodie</a:t>
            </a:r>
            <a:endParaRPr lang="cs-CZ" dirty="0"/>
          </a:p>
          <a:p>
            <a:pPr lvl="1"/>
            <a:r>
              <a:rPr lang="cs-CZ" dirty="0" smtClean="0"/>
              <a:t>Vytvoříme konverzní schéma z OSM do OTM</a:t>
            </a:r>
          </a:p>
          <a:p>
            <a:pPr lvl="1"/>
            <a:r>
              <a:rPr lang="cs-CZ" dirty="0" smtClean="0"/>
              <a:t>Vypočteme dopravní intenzity (piloty,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Evropa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Vypočteme kapacitu komunikací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Vyřešíme přepočet dopravních intenzit v čase blízkém reálnému</a:t>
            </a:r>
          </a:p>
          <a:p>
            <a:pPr lvl="1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Vyřešíme aktualizaci OTM ze zdrojových dat OSM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 Transport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cs-CZ" dirty="0"/>
          </a:p>
          <a:p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914">
            <a:off x="5850974" y="1267265"/>
            <a:ext cx="3017709" cy="3443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458954" y="1580356"/>
            <a:ext cx="7904014" cy="508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457200" y="1580356"/>
            <a:ext cx="7905768" cy="9125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 flipV="1">
            <a:off x="6675108" y="2492896"/>
            <a:ext cx="1687860" cy="4320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 flipV="1">
            <a:off x="457198" y="2492896"/>
            <a:ext cx="3754762" cy="12241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 flipV="1">
            <a:off x="457200" y="3717032"/>
            <a:ext cx="2962672" cy="288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 flipV="1">
            <a:off x="457198" y="4005064"/>
            <a:ext cx="1882554" cy="26642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 flipV="1">
            <a:off x="2339752" y="4761148"/>
            <a:ext cx="6023215" cy="19082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5004047" y="4221086"/>
            <a:ext cx="3358919" cy="5400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 flipV="1">
            <a:off x="4235178" y="3292938"/>
            <a:ext cx="703008" cy="3684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l="38408" t="-15220" b="-12215"/>
          <a:stretch/>
        </p:blipFill>
        <p:spPr>
          <a:xfrm>
            <a:off x="3635896" y="5680174"/>
            <a:ext cx="4618887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8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720080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dirty="0"/>
              <a:t>INSPIRE kompatibilní datový </a:t>
            </a:r>
            <a:r>
              <a:rPr lang="cs-CZ" dirty="0" smtClean="0"/>
              <a:t>model OTM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89283"/>
            <a:ext cx="9036496" cy="50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dirty="0"/>
              <a:t>INSPIRE kompatibilní datový </a:t>
            </a:r>
            <a:r>
              <a:rPr lang="cs-CZ" dirty="0" smtClean="0"/>
              <a:t>model OTM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7" y="1412775"/>
            <a:ext cx="7869319" cy="53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51525"/>
          </a:xfrm>
        </p:spPr>
        <p:txBody>
          <a:bodyPr>
            <a:normAutofit/>
          </a:bodyPr>
          <a:lstStyle/>
          <a:p>
            <a:r>
              <a:rPr lang="cs-CZ" dirty="0" smtClean="0">
                <a:hlinkClick r:id="rId2"/>
              </a:rPr>
              <a:t>OSM -&gt; OTM konverzní schéma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Obrázek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50967"/>
            <a:ext cx="3039437" cy="529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0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262626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atika3_4" id="{B5B49C58-795D-4120-805D-B38E83D7DB27}" vid="{7D8C83C8-4A9C-4B4B-AE68-C0F5926D706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Geomatika3_4</Template>
  <TotalTime>3646</TotalTime>
  <Words>401</Words>
  <Application>Microsoft Office PowerPoint</Application>
  <PresentationFormat>Předvádění na obrazovce (4:3)</PresentationFormat>
  <Paragraphs>156</Paragraphs>
  <Slides>18</Slides>
  <Notes>7</Notes>
  <HiddenSlides>0</HiddenSlides>
  <MMClips>4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8" baseType="lpstr">
      <vt:lpstr>Arial</vt:lpstr>
      <vt:lpstr>Calibri</vt:lpstr>
      <vt:lpstr>Courier New</vt:lpstr>
      <vt:lpstr>ＭＳ Ｐゴシック</vt:lpstr>
      <vt:lpstr>Tahoma</vt:lpstr>
      <vt:lpstr>Times</vt:lpstr>
      <vt:lpstr>Times New Roman</vt:lpstr>
      <vt:lpstr>Trebuchet MS</vt:lpstr>
      <vt:lpstr>Motiv sady Office</vt:lpstr>
      <vt:lpstr>CorelDRAW</vt:lpstr>
      <vt:lpstr>Open Transport Map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Transport Map</dc:title>
  <dc:creator>Karel Jedlička</dc:creator>
  <cp:lastModifiedBy>Karel Jedlička</cp:lastModifiedBy>
  <cp:revision>42</cp:revision>
  <dcterms:created xsi:type="dcterms:W3CDTF">2016-01-15T10:15:19Z</dcterms:created>
  <dcterms:modified xsi:type="dcterms:W3CDTF">2016-01-18T13:05:01Z</dcterms:modified>
</cp:coreProperties>
</file>