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8" r:id="rId2"/>
    <p:sldId id="271" r:id="rId3"/>
    <p:sldId id="274" r:id="rId4"/>
    <p:sldId id="272" r:id="rId5"/>
    <p:sldId id="304" r:id="rId6"/>
    <p:sldId id="305" r:id="rId7"/>
    <p:sldId id="306" r:id="rId8"/>
    <p:sldId id="283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14" r:id="rId18"/>
    <p:sldId id="312" r:id="rId19"/>
    <p:sldId id="324" r:id="rId20"/>
    <p:sldId id="313" r:id="rId21"/>
    <p:sldId id="307" r:id="rId22"/>
    <p:sldId id="310" r:id="rId23"/>
    <p:sldId id="311" r:id="rId24"/>
    <p:sldId id="303" r:id="rId25"/>
    <p:sldId id="26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BC00"/>
    <a:srgbClr val="191919"/>
    <a:srgbClr val="0099CC"/>
    <a:srgbClr val="50008E"/>
    <a:srgbClr val="8D2ADB"/>
    <a:srgbClr val="658F21"/>
    <a:srgbClr val="828E0E"/>
    <a:srgbClr val="7FB32A"/>
    <a:srgbClr val="CADB2A"/>
    <a:srgbClr val="5100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709" autoAdjust="0"/>
  </p:normalViewPr>
  <p:slideViewPr>
    <p:cSldViewPr>
      <p:cViewPr>
        <p:scale>
          <a:sx n="69" d="100"/>
          <a:sy n="69" d="100"/>
        </p:scale>
        <p:origin x="-1099" y="2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6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34032-8D6D-4C0C-89D8-C9D975949D29}" type="datetimeFigureOut">
              <a:rPr lang="es-ES" smtClean="0"/>
              <a:pPr/>
              <a:t>22/01/2017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5E647-DF51-4132-9FEA-2D95BC70208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6368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14D63-C296-4C01-8D00-78CDE9652377}" type="datetimeFigureOut">
              <a:rPr lang="es-ES" smtClean="0"/>
              <a:pPr/>
              <a:t>22/01/2017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FCB82-54AA-40ED-B137-59880ACD047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99144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FCB82-54AA-40ED-B137-59880ACD0477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0522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FCB82-54AA-40ED-B137-59880ACD0477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67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FCB82-54AA-40ED-B137-59880ACD0477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2570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3400" y="2057400"/>
            <a:ext cx="8229600" cy="381000"/>
          </a:xfrm>
          <a:noFill/>
        </p:spPr>
        <p:txBody>
          <a:bodyPr anchor="ctr"/>
          <a:lstStyle>
            <a:lvl1pPr algn="l">
              <a:defRPr sz="3200" b="1">
                <a:solidFill>
                  <a:srgbClr val="0099CC"/>
                </a:solidFill>
              </a:defRPr>
            </a:lvl1pPr>
          </a:lstStyle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514600"/>
            <a:ext cx="8229600" cy="3834318"/>
          </a:xfrm>
          <a:noFill/>
        </p:spPr>
        <p:txBody>
          <a:bodyPr anchor="t">
            <a:normAutofit/>
          </a:bodyPr>
          <a:lstStyle>
            <a:lvl1pPr marL="514350" indent="-514350" algn="l">
              <a:buClr>
                <a:srgbClr val="A1BC00"/>
              </a:buClr>
              <a:buFont typeface="+mj-lt"/>
              <a:buAutoNum type="arabicPeriod"/>
              <a:defRPr sz="22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Project vision</a:t>
            </a:r>
          </a:p>
          <a:p>
            <a:r>
              <a:rPr lang="en-GB" noProof="0" dirty="0" smtClean="0"/>
              <a:t>Project Context</a:t>
            </a:r>
          </a:p>
          <a:p>
            <a:r>
              <a:rPr lang="en-GB" noProof="0" dirty="0" smtClean="0"/>
              <a:t>…</a:t>
            </a:r>
          </a:p>
          <a:p>
            <a:endParaRPr lang="en-GB" noProof="0" dirty="0" smtClean="0"/>
          </a:p>
          <a:p>
            <a:endParaRPr lang="en-GB" noProof="0" dirty="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6934200" y="6475200"/>
            <a:ext cx="1828800" cy="23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2470591-ECA6-40AF-8DB2-01143183E9A3}" type="slidenum">
              <a:rPr lang="es-ES" sz="1200" smtClean="0">
                <a:solidFill>
                  <a:srgbClr val="191919"/>
                </a:solidFill>
              </a:rPr>
              <a:pPr algn="r"/>
              <a:t>‹#›</a:t>
            </a:fld>
            <a:endParaRPr lang="es-ES" sz="1200" dirty="0">
              <a:solidFill>
                <a:srgbClr val="191919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BC562"/>
              </a:solidFill>
            </a:endParaRPr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457200" y="6475200"/>
            <a:ext cx="58680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C426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1B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food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ie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-project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.eu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8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042" y="609600"/>
            <a:ext cx="2697008" cy="91440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981200"/>
            <a:ext cx="8077200" cy="860425"/>
          </a:xfrm>
          <a:noFill/>
        </p:spPr>
        <p:txBody>
          <a:bodyPr anchor="ctr"/>
          <a:lstStyle>
            <a:lvl1pPr algn="ctr">
              <a:defRPr>
                <a:solidFill>
                  <a:srgbClr val="0099CC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124200"/>
            <a:ext cx="6705600" cy="9906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rgbClr val="A1BC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6705600" y="6475200"/>
            <a:ext cx="1828800" cy="23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2470591-ECA6-40AF-8DB2-01143183E9A3}" type="slidenum">
              <a:rPr lang="es-ES" sz="1200" smtClean="0">
                <a:solidFill>
                  <a:srgbClr val="191919"/>
                </a:solidFill>
              </a:rPr>
              <a:pPr algn="r"/>
              <a:t>‹#›</a:t>
            </a:fld>
            <a:endParaRPr lang="es-ES" sz="1200" dirty="0">
              <a:solidFill>
                <a:srgbClr val="191919"/>
              </a:solidFill>
            </a:endParaRPr>
          </a:p>
        </p:txBody>
      </p:sp>
      <p:sp>
        <p:nvSpPr>
          <p:cNvPr id="10" name="Rectangle 10"/>
          <p:cNvSpPr/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BC562"/>
              </a:solidFill>
            </a:endParaRPr>
          </a:p>
        </p:txBody>
      </p:sp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457200" y="6475200"/>
            <a:ext cx="58680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C426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1B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food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ie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-project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.eu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042" y="609600"/>
            <a:ext cx="2697008" cy="91440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>
            <a:lvl1pPr>
              <a:buClr>
                <a:srgbClr val="A1BC00"/>
              </a:buCl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742950" indent="-285750">
              <a:buClr>
                <a:srgbClr val="A1BC00"/>
              </a:buClr>
              <a:buFont typeface="Arial" panose="020B0604020202020204" pitchFamily="34" charset="0"/>
              <a:buChar char="•"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A1BC00"/>
              </a:buCl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A1BC00"/>
              </a:buClr>
              <a:defRPr sz="1800">
                <a:solidFill>
                  <a:schemeClr val="bg2">
                    <a:lumMod val="75000"/>
                  </a:schemeClr>
                </a:solidFill>
              </a:defRPr>
            </a:lvl4pPr>
            <a:lvl5pPr>
              <a:buClr>
                <a:srgbClr val="A1BC00"/>
              </a:buClr>
              <a:defRPr sz="1600" baseline="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5867400" cy="533400"/>
          </a:xfrm>
        </p:spPr>
        <p:txBody>
          <a:bodyPr anchor="t"/>
          <a:lstStyle>
            <a:lvl1pPr algn="l">
              <a:defRPr sz="2800" b="1" baseline="0">
                <a:solidFill>
                  <a:srgbClr val="0099CC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6858000" y="6475200"/>
            <a:ext cx="1828800" cy="23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2470591-ECA6-40AF-8DB2-01143183E9A3}" type="slidenum">
              <a:rPr lang="es-ES" sz="1200" smtClean="0">
                <a:solidFill>
                  <a:srgbClr val="191919"/>
                </a:solidFill>
              </a:rPr>
              <a:pPr algn="r"/>
              <a:t>‹#›</a:t>
            </a:fld>
            <a:endParaRPr lang="es-ES" sz="1200" dirty="0">
              <a:solidFill>
                <a:srgbClr val="191919"/>
              </a:solidFill>
            </a:endParaRPr>
          </a:p>
        </p:txBody>
      </p:sp>
      <p:sp>
        <p:nvSpPr>
          <p:cNvPr id="9" name="Rectangle 10"/>
          <p:cNvSpPr/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BC562"/>
              </a:solidFill>
            </a:endParaRPr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457200" y="6475200"/>
            <a:ext cx="58680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C426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1B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food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ie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-project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.eu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968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0585"/>
            <a:ext cx="8229600" cy="5171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 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 smtClean="0"/>
          </a:p>
          <a:p>
            <a:pPr lvl="4"/>
            <a:endParaRPr lang="en-US" dirty="0" smtClean="0"/>
          </a:p>
          <a:p>
            <a:pPr lvl="4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1"/>
            <a:ext cx="5867400" cy="4571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"/>
          </p:nvPr>
        </p:nvSpPr>
        <p:spPr>
          <a:xfrm>
            <a:off x="6553200" y="6476999"/>
            <a:ext cx="21336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3239592-4186-4298-8335-FCC810C624B6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>
          <a:xfrm>
            <a:off x="457200" y="6476999"/>
            <a:ext cx="5867400" cy="228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s-ES" dirty="0" smtClean="0">
                <a:solidFill>
                  <a:srgbClr val="191919"/>
                </a:solidFill>
              </a:rPr>
              <a:t>www.</a:t>
            </a:r>
            <a:r>
              <a:rPr lang="es-ES" dirty="0" smtClean="0">
                <a:solidFill>
                  <a:srgbClr val="828E0E"/>
                </a:solidFill>
              </a:rPr>
              <a:t>food</a:t>
            </a:r>
            <a:r>
              <a:rPr lang="es-ES" dirty="0" smtClean="0">
                <a:solidFill>
                  <a:srgbClr val="0099CC"/>
                </a:solidFill>
              </a:rPr>
              <a:t>ie</a:t>
            </a:r>
            <a:r>
              <a:rPr lang="es-ES" dirty="0" smtClean="0">
                <a:solidFill>
                  <a:schemeClr val="tx1"/>
                </a:solidFill>
              </a:rPr>
              <a:t>-project</a:t>
            </a:r>
            <a:r>
              <a:rPr lang="es-ES" dirty="0" smtClean="0">
                <a:solidFill>
                  <a:srgbClr val="191919"/>
                </a:solidFill>
              </a:rPr>
              <a:t>.eu</a:t>
            </a:r>
            <a:endParaRPr lang="en-US" dirty="0">
              <a:solidFill>
                <a:srgbClr val="191919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823633"/>
            <a:ext cx="8686800" cy="14567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angle 15"/>
          <p:cNvSpPr/>
          <p:nvPr userDrawn="1"/>
        </p:nvSpPr>
        <p:spPr>
          <a:xfrm>
            <a:off x="0" y="823633"/>
            <a:ext cx="457200" cy="14567"/>
          </a:xfrm>
          <a:prstGeom prst="rect">
            <a:avLst/>
          </a:prstGeom>
          <a:solidFill>
            <a:srgbClr val="A1B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4 Imagen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28600"/>
            <a:ext cx="1524000" cy="5167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0" r:id="rId4"/>
    <p:sldLayoutId id="2147483663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tabLst>
          <a:tab pos="2600325" algn="l"/>
        </a:tabLst>
        <a:defRPr sz="2800" b="1" i="0" kern="1200">
          <a:solidFill>
            <a:srgbClr val="0099CC"/>
          </a:solidFill>
          <a:latin typeface="+mj-lt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A1BC00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A1BC00"/>
        </a:buClr>
        <a:buFont typeface="Wingdings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A1BC00"/>
        </a:buClr>
        <a:buFont typeface="Wingdings" pitchFamily="2" charset="2"/>
        <a:buChar char="§"/>
        <a:defRPr sz="20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eagri.cz/public/app/eagriapp/POR/Detail.aspx?id=28141&amp;stamp=1484898352388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4" Type="http://schemas.openxmlformats.org/officeDocument/2006/relationships/image" Target="../media/image46.png"/><Relationship Id="rId9" Type="http://schemas.openxmlformats.org/officeDocument/2006/relationships/image" Target="../media/image5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foodie-project.eu/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home.zcu.cz/~jezekjan/wgl_git/examples/ap/" TargetMode="External"/><Relationship Id="rId7" Type="http://schemas.openxmlformats.org/officeDocument/2006/relationships/image" Target="../media/image6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17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5" Type="http://schemas.openxmlformats.org/officeDocument/2006/relationships/image" Target="../media/image75.gif"/><Relationship Id="rId10" Type="http://schemas.openxmlformats.org/officeDocument/2006/relationships/image" Target="../media/image70.jpeg"/><Relationship Id="rId4" Type="http://schemas.openxmlformats.org/officeDocument/2006/relationships/image" Target="../media/image7.png"/><Relationship Id="rId9" Type="http://schemas.openxmlformats.org/officeDocument/2006/relationships/image" Target="../media/image69.jpeg"/><Relationship Id="rId1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609600" y="2891135"/>
            <a:ext cx="77376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400" b="1" dirty="0" smtClean="0">
                <a:solidFill>
                  <a:srgbClr val="A1BC00"/>
                </a:solidFill>
              </a:rPr>
              <a:t>Datové modely FOODIE</a:t>
            </a:r>
            <a:endParaRPr lang="en-US" sz="3400" b="1" dirty="0">
              <a:solidFill>
                <a:srgbClr val="A1BC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A1B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BC562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311" y="457200"/>
            <a:ext cx="4065377" cy="181511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9600" y="6090127"/>
            <a:ext cx="59950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65000"/>
                  </a:schemeClr>
                </a:solidFill>
              </a:rPr>
              <a:t>Otevřená data jako příležitost pro komerční sektor</a:t>
            </a:r>
          </a:p>
          <a:p>
            <a:r>
              <a:rPr lang="cs-CZ" sz="1600" b="1" dirty="0" smtClean="0">
                <a:solidFill>
                  <a:schemeClr val="bg1">
                    <a:lumMod val="65000"/>
                  </a:schemeClr>
                </a:solidFill>
              </a:rPr>
              <a:t>Praha, 23. ledna 2017</a:t>
            </a:r>
            <a:endParaRPr lang="en-US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09600" y="4267200"/>
            <a:ext cx="571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65000"/>
                  </a:schemeClr>
                </a:solidFill>
              </a:rPr>
              <a:t>Tomáš ŘEZNÍK, Masarykova univerzita/WIRELESSINFO</a:t>
            </a:r>
          </a:p>
          <a:p>
            <a:r>
              <a:rPr lang="cs-CZ" sz="1600" b="1" dirty="0" smtClean="0">
                <a:solidFill>
                  <a:schemeClr val="bg1">
                    <a:lumMod val="65000"/>
                  </a:schemeClr>
                </a:solidFill>
              </a:rPr>
              <a:t>Karel CHARVÁT, WIRELESSINFO</a:t>
            </a:r>
          </a:p>
          <a:p>
            <a:r>
              <a:rPr lang="cs-CZ" sz="1600" b="1" dirty="0" smtClean="0">
                <a:solidFill>
                  <a:schemeClr val="bg1">
                    <a:lumMod val="65000"/>
                  </a:schemeClr>
                </a:solidFill>
              </a:rPr>
              <a:t>Vojtěch LUKAS, Mendelova univerzita/WIRELESSINFO</a:t>
            </a:r>
          </a:p>
          <a:p>
            <a:r>
              <a:rPr lang="cs-CZ" sz="1600" b="1" dirty="0" smtClean="0">
                <a:solidFill>
                  <a:schemeClr val="bg1">
                    <a:lumMod val="65000"/>
                  </a:schemeClr>
                </a:solidFill>
              </a:rPr>
              <a:t>Karel CHARVÁT mladší, WIRELESSINFO</a:t>
            </a:r>
          </a:p>
          <a:p>
            <a:r>
              <a:rPr lang="cs-CZ" sz="1600" b="1" dirty="0" smtClean="0">
                <a:solidFill>
                  <a:schemeClr val="bg1">
                    <a:lumMod val="65000"/>
                  </a:schemeClr>
                </a:solidFill>
              </a:rPr>
              <a:t>Šárka HORÁKOVÁ, WIRELESSINFO</a:t>
            </a:r>
          </a:p>
          <a:p>
            <a:r>
              <a:rPr lang="cs-CZ" sz="1600" b="1" dirty="0" smtClean="0">
                <a:solidFill>
                  <a:schemeClr val="bg1">
                    <a:lumMod val="65000"/>
                  </a:schemeClr>
                </a:solidFill>
              </a:rPr>
              <a:t>Jan JEŽEK, Západočeská univerzita</a:t>
            </a:r>
            <a:endParaRPr lang="en-US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010400" y="5103638"/>
            <a:ext cx="1935432" cy="1569492"/>
            <a:chOff x="5876296" y="3950653"/>
            <a:chExt cx="1593824" cy="1219551"/>
          </a:xfrm>
        </p:grpSpPr>
        <p:sp>
          <p:nvSpPr>
            <p:cNvPr id="17" name="Date Placeholder 3"/>
            <p:cNvSpPr txBox="1">
              <a:spLocks/>
            </p:cNvSpPr>
            <p:nvPr/>
          </p:nvSpPr>
          <p:spPr>
            <a:xfrm>
              <a:off x="5876296" y="3950653"/>
              <a:ext cx="1588016" cy="230400"/>
            </a:xfrm>
            <a:prstGeom prst="rect">
              <a:avLst/>
            </a:prstGeom>
          </p:spPr>
          <p:txBody>
            <a:bodyPr vert="horz" lIns="0" tIns="45720" rIns="0" bIns="45720" rtlCol="0" anchor="ctr"/>
            <a:lstStyle>
              <a:lvl1pPr algn="l">
                <a:defRPr sz="1200">
                  <a:solidFill>
                    <a:srgbClr val="0C4262"/>
                  </a:solidFill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www.</a:t>
              </a:r>
              <a:r>
                <a:rPr kumimoji="0" lang="es-E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1BC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food</a:t>
              </a:r>
              <a:r>
                <a:rPr kumimoji="0" lang="es-E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9CC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ie</a:t>
              </a:r>
              <a:r>
                <a:rPr kumimoji="0" lang="es-E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-project.eu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6 Rectángulo"/>
            <p:cNvSpPr/>
            <p:nvPr/>
          </p:nvSpPr>
          <p:spPr>
            <a:xfrm>
              <a:off x="5876296" y="4946050"/>
              <a:ext cx="1588016" cy="203280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algn="dist"/>
              <a:r>
                <a:rPr lang="en-US" sz="1100" b="1" dirty="0">
                  <a:solidFill>
                    <a:schemeClr val="bg1">
                      <a:lumMod val="65000"/>
                    </a:schemeClr>
                  </a:solidFill>
                </a:rPr>
                <a:t>Grant agreement no: 621074</a:t>
              </a:r>
            </a:p>
          </p:txBody>
        </p:sp>
        <p:pic>
          <p:nvPicPr>
            <p:cNvPr id="19" name="11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6296" y="4181053"/>
              <a:ext cx="882980" cy="599909"/>
            </a:xfrm>
            <a:prstGeom prst="rect">
              <a:avLst/>
            </a:prstGeom>
          </p:spPr>
        </p:pic>
        <p:grpSp>
          <p:nvGrpSpPr>
            <p:cNvPr id="20" name="10 Grupo"/>
            <p:cNvGrpSpPr/>
            <p:nvPr/>
          </p:nvGrpSpPr>
          <p:grpSpPr>
            <a:xfrm>
              <a:off x="6803164" y="4181053"/>
              <a:ext cx="666956" cy="601200"/>
              <a:chOff x="393506" y="5606583"/>
              <a:chExt cx="916995" cy="902633"/>
            </a:xfrm>
          </p:grpSpPr>
          <p:sp>
            <p:nvSpPr>
              <p:cNvPr id="22" name="9 Rectángulo"/>
              <p:cNvSpPr/>
              <p:nvPr/>
            </p:nvSpPr>
            <p:spPr>
              <a:xfrm>
                <a:off x="393506" y="5606583"/>
                <a:ext cx="916995" cy="90263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pic>
            <p:nvPicPr>
              <p:cNvPr id="24" name="Picture 2" descr="Preview of your QR Cod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605" y="5668188"/>
                <a:ext cx="779521" cy="779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5876296" y="4790993"/>
              <a:ext cx="1588016" cy="379211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algn="dist"/>
              <a:r>
                <a:rPr lang="en-GB" sz="1100" b="1" dirty="0">
                  <a:solidFill>
                    <a:schemeClr val="bg1">
                      <a:lumMod val="65000"/>
                    </a:schemeClr>
                  </a:solidFill>
                </a:rPr>
                <a:t>CIP-ICT-PSP-2013-7 Pilot Type </a:t>
              </a:r>
              <a:r>
                <a:rPr lang="en-GB" sz="1100" b="1" dirty="0" smtClean="0">
                  <a:solidFill>
                    <a:schemeClr val="bg1">
                      <a:lumMod val="65000"/>
                    </a:schemeClr>
                  </a:solidFill>
                </a:rPr>
                <a:t>B</a:t>
              </a:r>
              <a:endParaRPr lang="en-GB" sz="11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datový model FOODIE</a:t>
            </a:r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101" y="838200"/>
            <a:ext cx="4905923" cy="590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878885"/>
            <a:ext cx="4145656" cy="3083515"/>
          </a:xfrm>
          <a:prstGeom prst="rect">
            <a:avLst/>
          </a:prstGeom>
        </p:spPr>
      </p:pic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897683"/>
              </p:ext>
            </p:extLst>
          </p:nvPr>
        </p:nvGraphicFramePr>
        <p:xfrm>
          <a:off x="92765" y="4114800"/>
          <a:ext cx="5469836" cy="22777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12297"/>
                <a:gridCol w="3757539"/>
              </a:tblGrid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Vlastnost</a:t>
                      </a:r>
                      <a:r>
                        <a:rPr lang="cs-CZ" sz="1600" baseline="0" dirty="0" smtClean="0"/>
                        <a:t> </a:t>
                      </a:r>
                      <a:r>
                        <a:rPr lang="cs-CZ" sz="1600" dirty="0" smtClean="0"/>
                        <a:t>parcely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Hodnota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Identifikátor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http://foodie-project.eu/CZ/MJM/Trsicka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Aktivita</a:t>
                      </a:r>
                      <a:r>
                        <a:rPr lang="en-US" sz="1600" dirty="0" smtClean="0"/>
                        <a:t> (</a:t>
                      </a:r>
                      <a:r>
                        <a:rPr lang="cs-CZ" sz="1600" dirty="0" smtClean="0"/>
                        <a:t>EU kód </a:t>
                      </a:r>
                      <a:r>
                        <a:rPr lang="en-US" sz="1600" dirty="0" smtClean="0"/>
                        <a:t>NACE</a:t>
                      </a:r>
                      <a:r>
                        <a:rPr lang="en-US" sz="1600" baseline="0" dirty="0" smtClean="0"/>
                        <a:t>)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A </a:t>
                      </a:r>
                      <a:r>
                        <a:rPr lang="en-US" sz="1600" dirty="0" smtClean="0"/>
                        <a:t>01.11 </a:t>
                      </a:r>
                      <a:r>
                        <a:rPr lang="en-US" sz="1600" dirty="0" err="1" smtClean="0"/>
                        <a:t>Pěstování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obilovin</a:t>
                      </a:r>
                      <a:r>
                        <a:rPr lang="en-US" sz="1600" dirty="0" smtClean="0"/>
                        <a:t> (</a:t>
                      </a:r>
                      <a:r>
                        <a:rPr lang="en-US" sz="1600" dirty="0" err="1" smtClean="0"/>
                        <a:t>kromě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rýže</a:t>
                      </a:r>
                      <a:r>
                        <a:rPr lang="en-US" sz="1600" dirty="0" smtClean="0"/>
                        <a:t>), </a:t>
                      </a:r>
                      <a:r>
                        <a:rPr lang="en-US" sz="1600" dirty="0" err="1" smtClean="0"/>
                        <a:t>luštěnin</a:t>
                      </a:r>
                      <a:r>
                        <a:rPr lang="en-US" sz="1600" dirty="0" smtClean="0"/>
                        <a:t> a </a:t>
                      </a:r>
                      <a:r>
                        <a:rPr lang="en-US" sz="1600" dirty="0" err="1" smtClean="0"/>
                        <a:t>olejnatých</a:t>
                      </a:r>
                      <a:r>
                        <a:rPr lang="en-US" sz="1600" dirty="0" smtClean="0"/>
                        <a:t> semen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Kód LPIS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5401/1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/>
                        <a:t>Platný od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2014-</a:t>
                      </a:r>
                      <a:r>
                        <a:rPr lang="cs-CZ" sz="1600" dirty="0" smtClean="0"/>
                        <a:t>10</a:t>
                      </a:r>
                      <a:r>
                        <a:rPr lang="en-US" sz="1600" dirty="0" smtClean="0"/>
                        <a:t>-</a:t>
                      </a:r>
                      <a:r>
                        <a:rPr lang="cs-CZ" sz="1600" dirty="0" smtClean="0"/>
                        <a:t>0</a:t>
                      </a:r>
                      <a:r>
                        <a:rPr lang="en-US" sz="1600" dirty="0" smtClean="0"/>
                        <a:t>5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noProof="0" dirty="0" smtClean="0"/>
                        <a:t>Platný do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2015-0</a:t>
                      </a:r>
                      <a:r>
                        <a:rPr lang="cs-CZ" sz="1600" dirty="0" smtClean="0"/>
                        <a:t>7</a:t>
                      </a:r>
                      <a:r>
                        <a:rPr lang="en-US" sz="1600" dirty="0" smtClean="0"/>
                        <a:t>-</a:t>
                      </a:r>
                      <a:r>
                        <a:rPr lang="cs-CZ" sz="1600" dirty="0" smtClean="0"/>
                        <a:t>25</a:t>
                      </a:r>
                      <a:endParaRPr lang="cs-CZ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Volný tvar 13"/>
          <p:cNvSpPr/>
          <p:nvPr/>
        </p:nvSpPr>
        <p:spPr>
          <a:xfrm>
            <a:off x="4298195" y="914400"/>
            <a:ext cx="1518693" cy="1111180"/>
          </a:xfrm>
          <a:custGeom>
            <a:avLst/>
            <a:gdLst>
              <a:gd name="connsiteX0" fmla="*/ 726478 w 1518693"/>
              <a:gd name="connsiteY0" fmla="*/ 36214 h 1111180"/>
              <a:gd name="connsiteX1" fmla="*/ 56522 w 1518693"/>
              <a:gd name="connsiteY1" fmla="*/ 90535 h 1111180"/>
              <a:gd name="connsiteX2" fmla="*/ 38415 w 1518693"/>
              <a:gd name="connsiteY2" fmla="*/ 724277 h 1111180"/>
              <a:gd name="connsiteX3" fmla="*/ 65575 w 1518693"/>
              <a:gd name="connsiteY3" fmla="*/ 1041149 h 1111180"/>
              <a:gd name="connsiteX4" fmla="*/ 798906 w 1518693"/>
              <a:gd name="connsiteY4" fmla="*/ 1104523 h 1111180"/>
              <a:gd name="connsiteX5" fmla="*/ 1441702 w 1518693"/>
              <a:gd name="connsiteY5" fmla="*/ 1013988 h 1111180"/>
              <a:gd name="connsiteX6" fmla="*/ 1441702 w 1518693"/>
              <a:gd name="connsiteY6" fmla="*/ 262550 h 1111180"/>
              <a:gd name="connsiteX7" fmla="*/ 853227 w 1518693"/>
              <a:gd name="connsiteY7" fmla="*/ 0 h 111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8693" h="1111180">
                <a:moveTo>
                  <a:pt x="726478" y="36214"/>
                </a:moveTo>
                <a:cubicBezTo>
                  <a:pt x="448838" y="6036"/>
                  <a:pt x="171199" y="-24142"/>
                  <a:pt x="56522" y="90535"/>
                </a:cubicBezTo>
                <a:cubicBezTo>
                  <a:pt x="-58155" y="205212"/>
                  <a:pt x="36906" y="565841"/>
                  <a:pt x="38415" y="724277"/>
                </a:cubicBezTo>
                <a:cubicBezTo>
                  <a:pt x="39924" y="882713"/>
                  <a:pt x="-61173" y="977775"/>
                  <a:pt x="65575" y="1041149"/>
                </a:cubicBezTo>
                <a:cubicBezTo>
                  <a:pt x="192323" y="1104523"/>
                  <a:pt x="569552" y="1109050"/>
                  <a:pt x="798906" y="1104523"/>
                </a:cubicBezTo>
                <a:cubicBezTo>
                  <a:pt x="1028260" y="1099996"/>
                  <a:pt x="1334569" y="1154317"/>
                  <a:pt x="1441702" y="1013988"/>
                </a:cubicBezTo>
                <a:cubicBezTo>
                  <a:pt x="1548835" y="873659"/>
                  <a:pt x="1539781" y="431548"/>
                  <a:pt x="1441702" y="262550"/>
                </a:cubicBezTo>
                <a:cubicBezTo>
                  <a:pt x="1343623" y="93552"/>
                  <a:pt x="1098425" y="46776"/>
                  <a:pt x="853227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Volný tvar 1"/>
          <p:cNvSpPr/>
          <p:nvPr/>
        </p:nvSpPr>
        <p:spPr>
          <a:xfrm>
            <a:off x="2104445" y="2618630"/>
            <a:ext cx="432021" cy="339255"/>
          </a:xfrm>
          <a:custGeom>
            <a:avLst/>
            <a:gdLst>
              <a:gd name="connsiteX0" fmla="*/ 0 w 432021"/>
              <a:gd name="connsiteY0" fmla="*/ 166977 h 339255"/>
              <a:gd name="connsiteX1" fmla="*/ 129872 w 432021"/>
              <a:gd name="connsiteY1" fmla="*/ 339255 h 339255"/>
              <a:gd name="connsiteX2" fmla="*/ 227938 w 432021"/>
              <a:gd name="connsiteY2" fmla="*/ 259742 h 339255"/>
              <a:gd name="connsiteX3" fmla="*/ 235889 w 432021"/>
              <a:gd name="connsiteY3" fmla="*/ 291547 h 339255"/>
              <a:gd name="connsiteX4" fmla="*/ 368411 w 432021"/>
              <a:gd name="connsiteY4" fmla="*/ 196132 h 339255"/>
              <a:gd name="connsiteX5" fmla="*/ 416118 w 432021"/>
              <a:gd name="connsiteY5" fmla="*/ 206733 h 339255"/>
              <a:gd name="connsiteX6" fmla="*/ 424070 w 432021"/>
              <a:gd name="connsiteY6" fmla="*/ 135172 h 339255"/>
              <a:gd name="connsiteX7" fmla="*/ 432021 w 432021"/>
              <a:gd name="connsiteY7" fmla="*/ 21203 h 339255"/>
              <a:gd name="connsiteX8" fmla="*/ 360459 w 432021"/>
              <a:gd name="connsiteY8" fmla="*/ 21203 h 339255"/>
              <a:gd name="connsiteX9" fmla="*/ 318052 w 432021"/>
              <a:gd name="connsiteY9" fmla="*/ 0 h 339255"/>
              <a:gd name="connsiteX10" fmla="*/ 254442 w 432021"/>
              <a:gd name="connsiteY10" fmla="*/ 119269 h 339255"/>
              <a:gd name="connsiteX11" fmla="*/ 225287 w 432021"/>
              <a:gd name="connsiteY11" fmla="*/ 87464 h 339255"/>
              <a:gd name="connsiteX12" fmla="*/ 222637 w 432021"/>
              <a:gd name="connsiteY12" fmla="*/ 55659 h 339255"/>
              <a:gd name="connsiteX13" fmla="*/ 206734 w 432021"/>
              <a:gd name="connsiteY13" fmla="*/ 29154 h 339255"/>
              <a:gd name="connsiteX14" fmla="*/ 164327 w 432021"/>
              <a:gd name="connsiteY14" fmla="*/ 55659 h 339255"/>
              <a:gd name="connsiteX15" fmla="*/ 106018 w 432021"/>
              <a:gd name="connsiteY15" fmla="*/ 108667 h 339255"/>
              <a:gd name="connsiteX16" fmla="*/ 0 w 432021"/>
              <a:gd name="connsiteY16" fmla="*/ 166977 h 33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2021" h="339255">
                <a:moveTo>
                  <a:pt x="0" y="166977"/>
                </a:moveTo>
                <a:lnTo>
                  <a:pt x="129872" y="339255"/>
                </a:lnTo>
                <a:lnTo>
                  <a:pt x="227938" y="259742"/>
                </a:lnTo>
                <a:lnTo>
                  <a:pt x="235889" y="291547"/>
                </a:lnTo>
                <a:lnTo>
                  <a:pt x="368411" y="196132"/>
                </a:lnTo>
                <a:lnTo>
                  <a:pt x="416118" y="206733"/>
                </a:lnTo>
                <a:lnTo>
                  <a:pt x="424070" y="135172"/>
                </a:lnTo>
                <a:lnTo>
                  <a:pt x="432021" y="21203"/>
                </a:lnTo>
                <a:lnTo>
                  <a:pt x="360459" y="21203"/>
                </a:lnTo>
                <a:lnTo>
                  <a:pt x="318052" y="0"/>
                </a:lnTo>
                <a:lnTo>
                  <a:pt x="254442" y="119269"/>
                </a:lnTo>
                <a:lnTo>
                  <a:pt x="225287" y="87464"/>
                </a:lnTo>
                <a:lnTo>
                  <a:pt x="222637" y="55659"/>
                </a:lnTo>
                <a:lnTo>
                  <a:pt x="206734" y="29154"/>
                </a:lnTo>
                <a:lnTo>
                  <a:pt x="164327" y="55659"/>
                </a:lnTo>
                <a:lnTo>
                  <a:pt x="106018" y="108667"/>
                </a:lnTo>
                <a:lnTo>
                  <a:pt x="0" y="166977"/>
                </a:lnTo>
                <a:close/>
              </a:path>
            </a:pathLst>
          </a:custGeom>
          <a:solidFill>
            <a:srgbClr val="FF6600"/>
          </a:solidFill>
          <a:ln w="19050"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025580"/>
            <a:ext cx="3429000" cy="270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9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datový model FOODIE</a:t>
            </a:r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101" y="838200"/>
            <a:ext cx="4905923" cy="590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878885"/>
            <a:ext cx="4145656" cy="3083515"/>
          </a:xfrm>
          <a:prstGeom prst="rect">
            <a:avLst/>
          </a:prstGeom>
        </p:spPr>
      </p:pic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969729"/>
              </p:ext>
            </p:extLst>
          </p:nvPr>
        </p:nvGraphicFramePr>
        <p:xfrm>
          <a:off x="3035597" y="4114800"/>
          <a:ext cx="5117804" cy="22777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12603"/>
                <a:gridCol w="3505201"/>
              </a:tblGrid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Vlastnost bloku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Hodnota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Identifikátor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http://foodie-project.eu/CZ/MJM/Trsicka</a:t>
                      </a:r>
                      <a:r>
                        <a:rPr lang="cs-CZ" sz="1600" dirty="0" smtClean="0"/>
                        <a:t>/Plot/001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Platný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od </a:t>
                      </a:r>
                      <a:r>
                        <a:rPr lang="en-US" sz="1600" dirty="0" smtClean="0"/>
                        <a:t>201</a:t>
                      </a:r>
                      <a:r>
                        <a:rPr lang="cs-CZ" sz="1600" dirty="0" smtClean="0"/>
                        <a:t>4</a:t>
                      </a:r>
                      <a:r>
                        <a:rPr lang="en-US" sz="1600" dirty="0" smtClean="0"/>
                        <a:t>-</a:t>
                      </a:r>
                      <a:r>
                        <a:rPr lang="cs-CZ" sz="1600" dirty="0" smtClean="0"/>
                        <a:t>10</a:t>
                      </a:r>
                      <a:r>
                        <a:rPr lang="en-US" sz="1600" dirty="0" smtClean="0"/>
                        <a:t>-0</a:t>
                      </a:r>
                      <a:r>
                        <a:rPr lang="cs-CZ" sz="1600" dirty="0" smtClean="0"/>
                        <a:t>5 do 2015-07-25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Typ vložení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manuální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Plodina(y)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pšenice setá ozimá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…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…</a:t>
                      </a:r>
                      <a:endParaRPr lang="cs-CZ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Obdélník 3"/>
          <p:cNvSpPr/>
          <p:nvPr/>
        </p:nvSpPr>
        <p:spPr>
          <a:xfrm>
            <a:off x="2057400" y="1600200"/>
            <a:ext cx="60960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2" y="3048000"/>
            <a:ext cx="2889216" cy="312715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96536" y="3048000"/>
            <a:ext cx="2903551" cy="31271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8"/>
          <p:cNvCxnSpPr/>
          <p:nvPr/>
        </p:nvCxnSpPr>
        <p:spPr>
          <a:xfrm flipH="1">
            <a:off x="92765" y="1600200"/>
            <a:ext cx="1964635" cy="1447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2667000" y="1600200"/>
            <a:ext cx="333087" cy="1447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H="1">
            <a:off x="1600200" y="2209800"/>
            <a:ext cx="457200" cy="838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2666999" y="2209800"/>
            <a:ext cx="76201" cy="838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Volný tvar 21"/>
          <p:cNvSpPr/>
          <p:nvPr/>
        </p:nvSpPr>
        <p:spPr>
          <a:xfrm>
            <a:off x="967563" y="3413051"/>
            <a:ext cx="1924493" cy="1621465"/>
          </a:xfrm>
          <a:custGeom>
            <a:avLst/>
            <a:gdLst>
              <a:gd name="connsiteX0" fmla="*/ 0 w 1924493"/>
              <a:gd name="connsiteY0" fmla="*/ 850605 h 1621465"/>
              <a:gd name="connsiteX1" fmla="*/ 632637 w 1924493"/>
              <a:gd name="connsiteY1" fmla="*/ 1228061 h 1621465"/>
              <a:gd name="connsiteX2" fmla="*/ 1360967 w 1924493"/>
              <a:gd name="connsiteY2" fmla="*/ 1621465 h 1621465"/>
              <a:gd name="connsiteX3" fmla="*/ 1414130 w 1924493"/>
              <a:gd name="connsiteY3" fmla="*/ 1509823 h 1621465"/>
              <a:gd name="connsiteX4" fmla="*/ 1461977 w 1924493"/>
              <a:gd name="connsiteY4" fmla="*/ 1552354 h 1621465"/>
              <a:gd name="connsiteX5" fmla="*/ 1924493 w 1924493"/>
              <a:gd name="connsiteY5" fmla="*/ 600740 h 1621465"/>
              <a:gd name="connsiteX6" fmla="*/ 1265274 w 1924493"/>
              <a:gd name="connsiteY6" fmla="*/ 271130 h 1621465"/>
              <a:gd name="connsiteX7" fmla="*/ 1111102 w 1924493"/>
              <a:gd name="connsiteY7" fmla="*/ 409354 h 1621465"/>
              <a:gd name="connsiteX8" fmla="*/ 1052623 w 1924493"/>
              <a:gd name="connsiteY8" fmla="*/ 356191 h 1621465"/>
              <a:gd name="connsiteX9" fmla="*/ 1169581 w 1924493"/>
              <a:gd name="connsiteY9" fmla="*/ 217968 h 1621465"/>
              <a:gd name="connsiteX10" fmla="*/ 1105786 w 1924493"/>
              <a:gd name="connsiteY10" fmla="*/ 148856 h 1621465"/>
              <a:gd name="connsiteX11" fmla="*/ 1004777 w 1924493"/>
              <a:gd name="connsiteY11" fmla="*/ 101009 h 1621465"/>
              <a:gd name="connsiteX12" fmla="*/ 967563 w 1924493"/>
              <a:gd name="connsiteY12" fmla="*/ 21265 h 1621465"/>
              <a:gd name="connsiteX13" fmla="*/ 877186 w 1924493"/>
              <a:gd name="connsiteY13" fmla="*/ 0 h 1621465"/>
              <a:gd name="connsiteX14" fmla="*/ 558209 w 1924493"/>
              <a:gd name="connsiteY14" fmla="*/ 212651 h 1621465"/>
              <a:gd name="connsiteX15" fmla="*/ 159488 w 1924493"/>
              <a:gd name="connsiteY15" fmla="*/ 648586 h 1621465"/>
              <a:gd name="connsiteX16" fmla="*/ 0 w 1924493"/>
              <a:gd name="connsiteY16" fmla="*/ 850605 h 16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24493" h="1621465">
                <a:moveTo>
                  <a:pt x="0" y="850605"/>
                </a:moveTo>
                <a:lnTo>
                  <a:pt x="632637" y="1228061"/>
                </a:lnTo>
                <a:lnTo>
                  <a:pt x="1360967" y="1621465"/>
                </a:lnTo>
                <a:lnTo>
                  <a:pt x="1414130" y="1509823"/>
                </a:lnTo>
                <a:lnTo>
                  <a:pt x="1461977" y="1552354"/>
                </a:lnTo>
                <a:lnTo>
                  <a:pt x="1924493" y="600740"/>
                </a:lnTo>
                <a:lnTo>
                  <a:pt x="1265274" y="271130"/>
                </a:lnTo>
                <a:lnTo>
                  <a:pt x="1111102" y="409354"/>
                </a:lnTo>
                <a:lnTo>
                  <a:pt x="1052623" y="356191"/>
                </a:lnTo>
                <a:lnTo>
                  <a:pt x="1169581" y="217968"/>
                </a:lnTo>
                <a:lnTo>
                  <a:pt x="1105786" y="148856"/>
                </a:lnTo>
                <a:lnTo>
                  <a:pt x="1004777" y="101009"/>
                </a:lnTo>
                <a:lnTo>
                  <a:pt x="967563" y="21265"/>
                </a:lnTo>
                <a:lnTo>
                  <a:pt x="877186" y="0"/>
                </a:lnTo>
                <a:lnTo>
                  <a:pt x="558209" y="212651"/>
                </a:lnTo>
                <a:lnTo>
                  <a:pt x="159488" y="648586"/>
                </a:lnTo>
                <a:lnTo>
                  <a:pt x="0" y="850605"/>
                </a:lnTo>
                <a:close/>
              </a:path>
            </a:pathLst>
          </a:custGeom>
          <a:solidFill>
            <a:srgbClr val="FFC000"/>
          </a:solidFill>
          <a:ln w="635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olný tvar 22"/>
          <p:cNvSpPr/>
          <p:nvPr/>
        </p:nvSpPr>
        <p:spPr>
          <a:xfrm>
            <a:off x="271130" y="4263656"/>
            <a:ext cx="2068033" cy="1722474"/>
          </a:xfrm>
          <a:custGeom>
            <a:avLst/>
            <a:gdLst>
              <a:gd name="connsiteX0" fmla="*/ 701749 w 2068033"/>
              <a:gd name="connsiteY0" fmla="*/ 0 h 1722474"/>
              <a:gd name="connsiteX1" fmla="*/ 451884 w 2068033"/>
              <a:gd name="connsiteY1" fmla="*/ 249865 h 1722474"/>
              <a:gd name="connsiteX2" fmla="*/ 0 w 2068033"/>
              <a:gd name="connsiteY2" fmla="*/ 738963 h 1722474"/>
              <a:gd name="connsiteX3" fmla="*/ 520996 w 2068033"/>
              <a:gd name="connsiteY3" fmla="*/ 1052623 h 1722474"/>
              <a:gd name="connsiteX4" fmla="*/ 850605 w 2068033"/>
              <a:gd name="connsiteY4" fmla="*/ 1244009 h 1722474"/>
              <a:gd name="connsiteX5" fmla="*/ 951614 w 2068033"/>
              <a:gd name="connsiteY5" fmla="*/ 1302488 h 1722474"/>
              <a:gd name="connsiteX6" fmla="*/ 1446028 w 2068033"/>
              <a:gd name="connsiteY6" fmla="*/ 1568302 h 1722474"/>
              <a:gd name="connsiteX7" fmla="*/ 1711842 w 2068033"/>
              <a:gd name="connsiteY7" fmla="*/ 1722474 h 1722474"/>
              <a:gd name="connsiteX8" fmla="*/ 2068033 w 2068033"/>
              <a:gd name="connsiteY8" fmla="*/ 909084 h 1722474"/>
              <a:gd name="connsiteX9" fmla="*/ 2030819 w 2068033"/>
              <a:gd name="connsiteY9" fmla="*/ 850604 h 1722474"/>
              <a:gd name="connsiteX10" fmla="*/ 2052084 w 2068033"/>
              <a:gd name="connsiteY10" fmla="*/ 770860 h 1722474"/>
              <a:gd name="connsiteX11" fmla="*/ 1307805 w 2068033"/>
              <a:gd name="connsiteY11" fmla="*/ 377456 h 1722474"/>
              <a:gd name="connsiteX12" fmla="*/ 999461 w 2068033"/>
              <a:gd name="connsiteY12" fmla="*/ 170121 h 1722474"/>
              <a:gd name="connsiteX13" fmla="*/ 701749 w 2068033"/>
              <a:gd name="connsiteY13" fmla="*/ 0 h 172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68033" h="1722474">
                <a:moveTo>
                  <a:pt x="701749" y="0"/>
                </a:moveTo>
                <a:lnTo>
                  <a:pt x="451884" y="249865"/>
                </a:lnTo>
                <a:lnTo>
                  <a:pt x="0" y="738963"/>
                </a:lnTo>
                <a:lnTo>
                  <a:pt x="520996" y="1052623"/>
                </a:lnTo>
                <a:lnTo>
                  <a:pt x="850605" y="1244009"/>
                </a:lnTo>
                <a:lnTo>
                  <a:pt x="951614" y="1302488"/>
                </a:lnTo>
                <a:lnTo>
                  <a:pt x="1446028" y="1568302"/>
                </a:lnTo>
                <a:lnTo>
                  <a:pt x="1711842" y="1722474"/>
                </a:lnTo>
                <a:lnTo>
                  <a:pt x="2068033" y="909084"/>
                </a:lnTo>
                <a:lnTo>
                  <a:pt x="2030819" y="850604"/>
                </a:lnTo>
                <a:lnTo>
                  <a:pt x="2052084" y="770860"/>
                </a:lnTo>
                <a:lnTo>
                  <a:pt x="1307805" y="377456"/>
                </a:lnTo>
                <a:lnTo>
                  <a:pt x="999461" y="170121"/>
                </a:lnTo>
                <a:lnTo>
                  <a:pt x="701749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Volný tvar 24"/>
          <p:cNvSpPr/>
          <p:nvPr/>
        </p:nvSpPr>
        <p:spPr>
          <a:xfrm>
            <a:off x="4356884" y="1955549"/>
            <a:ext cx="1230806" cy="1025286"/>
          </a:xfrm>
          <a:custGeom>
            <a:avLst/>
            <a:gdLst>
              <a:gd name="connsiteX0" fmla="*/ 713057 w 1230806"/>
              <a:gd name="connsiteY0" fmla="*/ 99588 h 1025286"/>
              <a:gd name="connsiteX1" fmla="*/ 287544 w 1230806"/>
              <a:gd name="connsiteY1" fmla="*/ 72427 h 1025286"/>
              <a:gd name="connsiteX2" fmla="*/ 43100 w 1230806"/>
              <a:gd name="connsiteY2" fmla="*/ 307817 h 1025286"/>
              <a:gd name="connsiteX3" fmla="*/ 15940 w 1230806"/>
              <a:gd name="connsiteY3" fmla="*/ 814811 h 1025286"/>
              <a:gd name="connsiteX4" fmla="*/ 215116 w 1230806"/>
              <a:gd name="connsiteY4" fmla="*/ 1013988 h 1025286"/>
              <a:gd name="connsiteX5" fmla="*/ 1057088 w 1230806"/>
              <a:gd name="connsiteY5" fmla="*/ 977774 h 1025286"/>
              <a:gd name="connsiteX6" fmla="*/ 1220051 w 1230806"/>
              <a:gd name="connsiteY6" fmla="*/ 787651 h 1025286"/>
              <a:gd name="connsiteX7" fmla="*/ 1201944 w 1230806"/>
              <a:gd name="connsiteY7" fmla="*/ 271603 h 1025286"/>
              <a:gd name="connsiteX8" fmla="*/ 1093302 w 1230806"/>
              <a:gd name="connsiteY8" fmla="*/ 63374 h 1025286"/>
              <a:gd name="connsiteX9" fmla="*/ 685896 w 1230806"/>
              <a:gd name="connsiteY9" fmla="*/ 0 h 1025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806" h="1025286">
                <a:moveTo>
                  <a:pt x="713057" y="99588"/>
                </a:moveTo>
                <a:cubicBezTo>
                  <a:pt x="556130" y="68655"/>
                  <a:pt x="399204" y="37722"/>
                  <a:pt x="287544" y="72427"/>
                </a:cubicBezTo>
                <a:cubicBezTo>
                  <a:pt x="175884" y="107132"/>
                  <a:pt x="88367" y="184086"/>
                  <a:pt x="43100" y="307817"/>
                </a:cubicBezTo>
                <a:cubicBezTo>
                  <a:pt x="-2167" y="431548"/>
                  <a:pt x="-12729" y="697116"/>
                  <a:pt x="15940" y="814811"/>
                </a:cubicBezTo>
                <a:cubicBezTo>
                  <a:pt x="44609" y="932506"/>
                  <a:pt x="41591" y="986828"/>
                  <a:pt x="215116" y="1013988"/>
                </a:cubicBezTo>
                <a:cubicBezTo>
                  <a:pt x="388641" y="1041148"/>
                  <a:pt x="889599" y="1015497"/>
                  <a:pt x="1057088" y="977774"/>
                </a:cubicBezTo>
                <a:cubicBezTo>
                  <a:pt x="1224577" y="940051"/>
                  <a:pt x="1195908" y="905346"/>
                  <a:pt x="1220051" y="787651"/>
                </a:cubicBezTo>
                <a:cubicBezTo>
                  <a:pt x="1244194" y="669956"/>
                  <a:pt x="1223069" y="392316"/>
                  <a:pt x="1201944" y="271603"/>
                </a:cubicBezTo>
                <a:cubicBezTo>
                  <a:pt x="1180819" y="150890"/>
                  <a:pt x="1179310" y="108641"/>
                  <a:pt x="1093302" y="63374"/>
                </a:cubicBezTo>
                <a:cubicBezTo>
                  <a:pt x="1007294" y="18107"/>
                  <a:pt x="846595" y="9053"/>
                  <a:pt x="685896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Volný tvar 25"/>
          <p:cNvSpPr/>
          <p:nvPr/>
        </p:nvSpPr>
        <p:spPr>
          <a:xfrm>
            <a:off x="5538234" y="1484768"/>
            <a:ext cx="1118620" cy="714593"/>
          </a:xfrm>
          <a:custGeom>
            <a:avLst/>
            <a:gdLst>
              <a:gd name="connsiteX0" fmla="*/ 545695 w 1118620"/>
              <a:gd name="connsiteY0" fmla="*/ 0 h 714593"/>
              <a:gd name="connsiteX1" fmla="*/ 56808 w 1118620"/>
              <a:gd name="connsiteY1" fmla="*/ 217283 h 714593"/>
              <a:gd name="connsiteX2" fmla="*/ 83968 w 1118620"/>
              <a:gd name="connsiteY2" fmla="*/ 679010 h 714593"/>
              <a:gd name="connsiteX3" fmla="*/ 717711 w 1118620"/>
              <a:gd name="connsiteY3" fmla="*/ 679010 h 714593"/>
              <a:gd name="connsiteX4" fmla="*/ 1079849 w 1118620"/>
              <a:gd name="connsiteY4" fmla="*/ 642796 h 714593"/>
              <a:gd name="connsiteX5" fmla="*/ 1079849 w 1118620"/>
              <a:gd name="connsiteY5" fmla="*/ 289711 h 714593"/>
              <a:gd name="connsiteX6" fmla="*/ 826352 w 1118620"/>
              <a:gd name="connsiteY6" fmla="*/ 81482 h 714593"/>
              <a:gd name="connsiteX7" fmla="*/ 554748 w 1118620"/>
              <a:gd name="connsiteY7" fmla="*/ 72428 h 71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620" h="714593">
                <a:moveTo>
                  <a:pt x="545695" y="0"/>
                </a:moveTo>
                <a:cubicBezTo>
                  <a:pt x="339728" y="52057"/>
                  <a:pt x="133762" y="104115"/>
                  <a:pt x="56808" y="217283"/>
                </a:cubicBezTo>
                <a:cubicBezTo>
                  <a:pt x="-20146" y="330451"/>
                  <a:pt x="-26183" y="602056"/>
                  <a:pt x="83968" y="679010"/>
                </a:cubicBezTo>
                <a:cubicBezTo>
                  <a:pt x="194118" y="755965"/>
                  <a:pt x="551731" y="685046"/>
                  <a:pt x="717711" y="679010"/>
                </a:cubicBezTo>
                <a:cubicBezTo>
                  <a:pt x="883691" y="672974"/>
                  <a:pt x="1019493" y="707679"/>
                  <a:pt x="1079849" y="642796"/>
                </a:cubicBezTo>
                <a:cubicBezTo>
                  <a:pt x="1140205" y="577913"/>
                  <a:pt x="1122098" y="383263"/>
                  <a:pt x="1079849" y="289711"/>
                </a:cubicBezTo>
                <a:cubicBezTo>
                  <a:pt x="1037600" y="196159"/>
                  <a:pt x="913869" y="117696"/>
                  <a:pt x="826352" y="81482"/>
                </a:cubicBezTo>
                <a:cubicBezTo>
                  <a:pt x="738835" y="45268"/>
                  <a:pt x="646791" y="58848"/>
                  <a:pt x="554748" y="7242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Volný tvar 27"/>
          <p:cNvSpPr/>
          <p:nvPr/>
        </p:nvSpPr>
        <p:spPr>
          <a:xfrm>
            <a:off x="7658474" y="2181885"/>
            <a:ext cx="1451443" cy="626255"/>
          </a:xfrm>
          <a:custGeom>
            <a:avLst/>
            <a:gdLst>
              <a:gd name="connsiteX0" fmla="*/ 770302 w 1451443"/>
              <a:gd name="connsiteY0" fmla="*/ 0 h 626255"/>
              <a:gd name="connsiteX1" fmla="*/ 371950 w 1451443"/>
              <a:gd name="connsiteY1" fmla="*/ 45267 h 626255"/>
              <a:gd name="connsiteX2" fmla="*/ 55078 w 1451443"/>
              <a:gd name="connsiteY2" fmla="*/ 253497 h 626255"/>
              <a:gd name="connsiteX3" fmla="*/ 64132 w 1451443"/>
              <a:gd name="connsiteY3" fmla="*/ 597529 h 626255"/>
              <a:gd name="connsiteX4" fmla="*/ 688821 w 1451443"/>
              <a:gd name="connsiteY4" fmla="*/ 606582 h 626255"/>
              <a:gd name="connsiteX5" fmla="*/ 1340671 w 1451443"/>
              <a:gd name="connsiteY5" fmla="*/ 597529 h 626255"/>
              <a:gd name="connsiteX6" fmla="*/ 1449312 w 1451443"/>
              <a:gd name="connsiteY6" fmla="*/ 470780 h 626255"/>
              <a:gd name="connsiteX7" fmla="*/ 1322564 w 1451443"/>
              <a:gd name="connsiteY7" fmla="*/ 181069 h 626255"/>
              <a:gd name="connsiteX8" fmla="*/ 887997 w 1451443"/>
              <a:gd name="connsiteY8" fmla="*/ 36214 h 62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1443" h="626255">
                <a:moveTo>
                  <a:pt x="770302" y="0"/>
                </a:moveTo>
                <a:cubicBezTo>
                  <a:pt x="630728" y="1509"/>
                  <a:pt x="491154" y="3018"/>
                  <a:pt x="371950" y="45267"/>
                </a:cubicBezTo>
                <a:cubicBezTo>
                  <a:pt x="252746" y="87516"/>
                  <a:pt x="106381" y="161453"/>
                  <a:pt x="55078" y="253497"/>
                </a:cubicBezTo>
                <a:cubicBezTo>
                  <a:pt x="3775" y="345541"/>
                  <a:pt x="-41492" y="538682"/>
                  <a:pt x="64132" y="597529"/>
                </a:cubicBezTo>
                <a:cubicBezTo>
                  <a:pt x="169756" y="656376"/>
                  <a:pt x="476065" y="606582"/>
                  <a:pt x="688821" y="606582"/>
                </a:cubicBezTo>
                <a:cubicBezTo>
                  <a:pt x="901577" y="606582"/>
                  <a:pt x="1213923" y="620163"/>
                  <a:pt x="1340671" y="597529"/>
                </a:cubicBezTo>
                <a:cubicBezTo>
                  <a:pt x="1467419" y="574895"/>
                  <a:pt x="1452330" y="540190"/>
                  <a:pt x="1449312" y="470780"/>
                </a:cubicBezTo>
                <a:cubicBezTo>
                  <a:pt x="1446294" y="401370"/>
                  <a:pt x="1416116" y="253497"/>
                  <a:pt x="1322564" y="181069"/>
                </a:cubicBezTo>
                <a:cubicBezTo>
                  <a:pt x="1229012" y="108641"/>
                  <a:pt x="1058504" y="72427"/>
                  <a:pt x="887997" y="3621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536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22" grpId="0" animBg="1"/>
      <p:bldP spid="23" grpId="0" animBg="1"/>
      <p:bldP spid="25" grpId="0" animBg="1"/>
      <p:bldP spid="26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datový model FOODIE</a:t>
            </a:r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101" y="838200"/>
            <a:ext cx="4905923" cy="590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878885"/>
            <a:ext cx="4145656" cy="308351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057400" y="1600200"/>
            <a:ext cx="60960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2" y="3048000"/>
            <a:ext cx="2889216" cy="312715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96536" y="3048000"/>
            <a:ext cx="2903551" cy="31271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8"/>
          <p:cNvCxnSpPr/>
          <p:nvPr/>
        </p:nvCxnSpPr>
        <p:spPr>
          <a:xfrm flipH="1">
            <a:off x="92765" y="1600200"/>
            <a:ext cx="1964635" cy="1447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2667000" y="1600200"/>
            <a:ext cx="333087" cy="1447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H="1">
            <a:off x="1600200" y="2209800"/>
            <a:ext cx="457200" cy="838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2666999" y="2209800"/>
            <a:ext cx="76201" cy="838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Volný tvar 21"/>
          <p:cNvSpPr/>
          <p:nvPr/>
        </p:nvSpPr>
        <p:spPr>
          <a:xfrm>
            <a:off x="967563" y="3413051"/>
            <a:ext cx="1924493" cy="1621465"/>
          </a:xfrm>
          <a:custGeom>
            <a:avLst/>
            <a:gdLst>
              <a:gd name="connsiteX0" fmla="*/ 0 w 1924493"/>
              <a:gd name="connsiteY0" fmla="*/ 850605 h 1621465"/>
              <a:gd name="connsiteX1" fmla="*/ 632637 w 1924493"/>
              <a:gd name="connsiteY1" fmla="*/ 1228061 h 1621465"/>
              <a:gd name="connsiteX2" fmla="*/ 1360967 w 1924493"/>
              <a:gd name="connsiteY2" fmla="*/ 1621465 h 1621465"/>
              <a:gd name="connsiteX3" fmla="*/ 1414130 w 1924493"/>
              <a:gd name="connsiteY3" fmla="*/ 1509823 h 1621465"/>
              <a:gd name="connsiteX4" fmla="*/ 1461977 w 1924493"/>
              <a:gd name="connsiteY4" fmla="*/ 1552354 h 1621465"/>
              <a:gd name="connsiteX5" fmla="*/ 1924493 w 1924493"/>
              <a:gd name="connsiteY5" fmla="*/ 600740 h 1621465"/>
              <a:gd name="connsiteX6" fmla="*/ 1265274 w 1924493"/>
              <a:gd name="connsiteY6" fmla="*/ 271130 h 1621465"/>
              <a:gd name="connsiteX7" fmla="*/ 1111102 w 1924493"/>
              <a:gd name="connsiteY7" fmla="*/ 409354 h 1621465"/>
              <a:gd name="connsiteX8" fmla="*/ 1052623 w 1924493"/>
              <a:gd name="connsiteY8" fmla="*/ 356191 h 1621465"/>
              <a:gd name="connsiteX9" fmla="*/ 1169581 w 1924493"/>
              <a:gd name="connsiteY9" fmla="*/ 217968 h 1621465"/>
              <a:gd name="connsiteX10" fmla="*/ 1105786 w 1924493"/>
              <a:gd name="connsiteY10" fmla="*/ 148856 h 1621465"/>
              <a:gd name="connsiteX11" fmla="*/ 1004777 w 1924493"/>
              <a:gd name="connsiteY11" fmla="*/ 101009 h 1621465"/>
              <a:gd name="connsiteX12" fmla="*/ 967563 w 1924493"/>
              <a:gd name="connsiteY12" fmla="*/ 21265 h 1621465"/>
              <a:gd name="connsiteX13" fmla="*/ 877186 w 1924493"/>
              <a:gd name="connsiteY13" fmla="*/ 0 h 1621465"/>
              <a:gd name="connsiteX14" fmla="*/ 558209 w 1924493"/>
              <a:gd name="connsiteY14" fmla="*/ 212651 h 1621465"/>
              <a:gd name="connsiteX15" fmla="*/ 159488 w 1924493"/>
              <a:gd name="connsiteY15" fmla="*/ 648586 h 1621465"/>
              <a:gd name="connsiteX16" fmla="*/ 0 w 1924493"/>
              <a:gd name="connsiteY16" fmla="*/ 850605 h 16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24493" h="1621465">
                <a:moveTo>
                  <a:pt x="0" y="850605"/>
                </a:moveTo>
                <a:lnTo>
                  <a:pt x="632637" y="1228061"/>
                </a:lnTo>
                <a:lnTo>
                  <a:pt x="1360967" y="1621465"/>
                </a:lnTo>
                <a:lnTo>
                  <a:pt x="1414130" y="1509823"/>
                </a:lnTo>
                <a:lnTo>
                  <a:pt x="1461977" y="1552354"/>
                </a:lnTo>
                <a:lnTo>
                  <a:pt x="1924493" y="600740"/>
                </a:lnTo>
                <a:lnTo>
                  <a:pt x="1265274" y="271130"/>
                </a:lnTo>
                <a:lnTo>
                  <a:pt x="1111102" y="409354"/>
                </a:lnTo>
                <a:lnTo>
                  <a:pt x="1052623" y="356191"/>
                </a:lnTo>
                <a:lnTo>
                  <a:pt x="1169581" y="217968"/>
                </a:lnTo>
                <a:lnTo>
                  <a:pt x="1105786" y="148856"/>
                </a:lnTo>
                <a:lnTo>
                  <a:pt x="1004777" y="101009"/>
                </a:lnTo>
                <a:lnTo>
                  <a:pt x="967563" y="21265"/>
                </a:lnTo>
                <a:lnTo>
                  <a:pt x="877186" y="0"/>
                </a:lnTo>
                <a:lnTo>
                  <a:pt x="558209" y="212651"/>
                </a:lnTo>
                <a:lnTo>
                  <a:pt x="159488" y="648586"/>
                </a:lnTo>
                <a:lnTo>
                  <a:pt x="0" y="850605"/>
                </a:lnTo>
                <a:close/>
              </a:path>
            </a:pathLst>
          </a:custGeom>
          <a:solidFill>
            <a:srgbClr val="FFC000"/>
          </a:solidFill>
          <a:ln w="635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olný tvar 22"/>
          <p:cNvSpPr/>
          <p:nvPr/>
        </p:nvSpPr>
        <p:spPr>
          <a:xfrm>
            <a:off x="271130" y="4263656"/>
            <a:ext cx="2068033" cy="1722474"/>
          </a:xfrm>
          <a:custGeom>
            <a:avLst/>
            <a:gdLst>
              <a:gd name="connsiteX0" fmla="*/ 701749 w 2068033"/>
              <a:gd name="connsiteY0" fmla="*/ 0 h 1722474"/>
              <a:gd name="connsiteX1" fmla="*/ 451884 w 2068033"/>
              <a:gd name="connsiteY1" fmla="*/ 249865 h 1722474"/>
              <a:gd name="connsiteX2" fmla="*/ 0 w 2068033"/>
              <a:gd name="connsiteY2" fmla="*/ 738963 h 1722474"/>
              <a:gd name="connsiteX3" fmla="*/ 520996 w 2068033"/>
              <a:gd name="connsiteY3" fmla="*/ 1052623 h 1722474"/>
              <a:gd name="connsiteX4" fmla="*/ 850605 w 2068033"/>
              <a:gd name="connsiteY4" fmla="*/ 1244009 h 1722474"/>
              <a:gd name="connsiteX5" fmla="*/ 951614 w 2068033"/>
              <a:gd name="connsiteY5" fmla="*/ 1302488 h 1722474"/>
              <a:gd name="connsiteX6" fmla="*/ 1446028 w 2068033"/>
              <a:gd name="connsiteY6" fmla="*/ 1568302 h 1722474"/>
              <a:gd name="connsiteX7" fmla="*/ 1711842 w 2068033"/>
              <a:gd name="connsiteY7" fmla="*/ 1722474 h 1722474"/>
              <a:gd name="connsiteX8" fmla="*/ 2068033 w 2068033"/>
              <a:gd name="connsiteY8" fmla="*/ 909084 h 1722474"/>
              <a:gd name="connsiteX9" fmla="*/ 2030819 w 2068033"/>
              <a:gd name="connsiteY9" fmla="*/ 850604 h 1722474"/>
              <a:gd name="connsiteX10" fmla="*/ 2052084 w 2068033"/>
              <a:gd name="connsiteY10" fmla="*/ 770860 h 1722474"/>
              <a:gd name="connsiteX11" fmla="*/ 1307805 w 2068033"/>
              <a:gd name="connsiteY11" fmla="*/ 377456 h 1722474"/>
              <a:gd name="connsiteX12" fmla="*/ 999461 w 2068033"/>
              <a:gd name="connsiteY12" fmla="*/ 170121 h 1722474"/>
              <a:gd name="connsiteX13" fmla="*/ 701749 w 2068033"/>
              <a:gd name="connsiteY13" fmla="*/ 0 h 172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68033" h="1722474">
                <a:moveTo>
                  <a:pt x="701749" y="0"/>
                </a:moveTo>
                <a:lnTo>
                  <a:pt x="451884" y="249865"/>
                </a:lnTo>
                <a:lnTo>
                  <a:pt x="0" y="738963"/>
                </a:lnTo>
                <a:lnTo>
                  <a:pt x="520996" y="1052623"/>
                </a:lnTo>
                <a:lnTo>
                  <a:pt x="850605" y="1244009"/>
                </a:lnTo>
                <a:lnTo>
                  <a:pt x="951614" y="1302488"/>
                </a:lnTo>
                <a:lnTo>
                  <a:pt x="1446028" y="1568302"/>
                </a:lnTo>
                <a:lnTo>
                  <a:pt x="1711842" y="1722474"/>
                </a:lnTo>
                <a:lnTo>
                  <a:pt x="2068033" y="909084"/>
                </a:lnTo>
                <a:lnTo>
                  <a:pt x="2030819" y="850604"/>
                </a:lnTo>
                <a:lnTo>
                  <a:pt x="2052084" y="770860"/>
                </a:lnTo>
                <a:lnTo>
                  <a:pt x="1307805" y="377456"/>
                </a:lnTo>
                <a:lnTo>
                  <a:pt x="999461" y="170121"/>
                </a:lnTo>
                <a:lnTo>
                  <a:pt x="701749" y="0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Volný tvar 24"/>
          <p:cNvSpPr/>
          <p:nvPr/>
        </p:nvSpPr>
        <p:spPr>
          <a:xfrm>
            <a:off x="4356884" y="1955549"/>
            <a:ext cx="1230806" cy="1025286"/>
          </a:xfrm>
          <a:custGeom>
            <a:avLst/>
            <a:gdLst>
              <a:gd name="connsiteX0" fmla="*/ 713057 w 1230806"/>
              <a:gd name="connsiteY0" fmla="*/ 99588 h 1025286"/>
              <a:gd name="connsiteX1" fmla="*/ 287544 w 1230806"/>
              <a:gd name="connsiteY1" fmla="*/ 72427 h 1025286"/>
              <a:gd name="connsiteX2" fmla="*/ 43100 w 1230806"/>
              <a:gd name="connsiteY2" fmla="*/ 307817 h 1025286"/>
              <a:gd name="connsiteX3" fmla="*/ 15940 w 1230806"/>
              <a:gd name="connsiteY3" fmla="*/ 814811 h 1025286"/>
              <a:gd name="connsiteX4" fmla="*/ 215116 w 1230806"/>
              <a:gd name="connsiteY4" fmla="*/ 1013988 h 1025286"/>
              <a:gd name="connsiteX5" fmla="*/ 1057088 w 1230806"/>
              <a:gd name="connsiteY5" fmla="*/ 977774 h 1025286"/>
              <a:gd name="connsiteX6" fmla="*/ 1220051 w 1230806"/>
              <a:gd name="connsiteY6" fmla="*/ 787651 h 1025286"/>
              <a:gd name="connsiteX7" fmla="*/ 1201944 w 1230806"/>
              <a:gd name="connsiteY7" fmla="*/ 271603 h 1025286"/>
              <a:gd name="connsiteX8" fmla="*/ 1093302 w 1230806"/>
              <a:gd name="connsiteY8" fmla="*/ 63374 h 1025286"/>
              <a:gd name="connsiteX9" fmla="*/ 685896 w 1230806"/>
              <a:gd name="connsiteY9" fmla="*/ 0 h 1025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806" h="1025286">
                <a:moveTo>
                  <a:pt x="713057" y="99588"/>
                </a:moveTo>
                <a:cubicBezTo>
                  <a:pt x="556130" y="68655"/>
                  <a:pt x="399204" y="37722"/>
                  <a:pt x="287544" y="72427"/>
                </a:cubicBezTo>
                <a:cubicBezTo>
                  <a:pt x="175884" y="107132"/>
                  <a:pt x="88367" y="184086"/>
                  <a:pt x="43100" y="307817"/>
                </a:cubicBezTo>
                <a:cubicBezTo>
                  <a:pt x="-2167" y="431548"/>
                  <a:pt x="-12729" y="697116"/>
                  <a:pt x="15940" y="814811"/>
                </a:cubicBezTo>
                <a:cubicBezTo>
                  <a:pt x="44609" y="932506"/>
                  <a:pt x="41591" y="986828"/>
                  <a:pt x="215116" y="1013988"/>
                </a:cubicBezTo>
                <a:cubicBezTo>
                  <a:pt x="388641" y="1041148"/>
                  <a:pt x="889599" y="1015497"/>
                  <a:pt x="1057088" y="977774"/>
                </a:cubicBezTo>
                <a:cubicBezTo>
                  <a:pt x="1224577" y="940051"/>
                  <a:pt x="1195908" y="905346"/>
                  <a:pt x="1220051" y="787651"/>
                </a:cubicBezTo>
                <a:cubicBezTo>
                  <a:pt x="1244194" y="669956"/>
                  <a:pt x="1223069" y="392316"/>
                  <a:pt x="1201944" y="271603"/>
                </a:cubicBezTo>
                <a:cubicBezTo>
                  <a:pt x="1180819" y="150890"/>
                  <a:pt x="1179310" y="108641"/>
                  <a:pt x="1093302" y="63374"/>
                </a:cubicBezTo>
                <a:cubicBezTo>
                  <a:pt x="1007294" y="18107"/>
                  <a:pt x="846595" y="9053"/>
                  <a:pt x="685896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Volný tvar 25"/>
          <p:cNvSpPr/>
          <p:nvPr/>
        </p:nvSpPr>
        <p:spPr>
          <a:xfrm>
            <a:off x="5538234" y="1484768"/>
            <a:ext cx="1118620" cy="714593"/>
          </a:xfrm>
          <a:custGeom>
            <a:avLst/>
            <a:gdLst>
              <a:gd name="connsiteX0" fmla="*/ 545695 w 1118620"/>
              <a:gd name="connsiteY0" fmla="*/ 0 h 714593"/>
              <a:gd name="connsiteX1" fmla="*/ 56808 w 1118620"/>
              <a:gd name="connsiteY1" fmla="*/ 217283 h 714593"/>
              <a:gd name="connsiteX2" fmla="*/ 83968 w 1118620"/>
              <a:gd name="connsiteY2" fmla="*/ 679010 h 714593"/>
              <a:gd name="connsiteX3" fmla="*/ 717711 w 1118620"/>
              <a:gd name="connsiteY3" fmla="*/ 679010 h 714593"/>
              <a:gd name="connsiteX4" fmla="*/ 1079849 w 1118620"/>
              <a:gd name="connsiteY4" fmla="*/ 642796 h 714593"/>
              <a:gd name="connsiteX5" fmla="*/ 1079849 w 1118620"/>
              <a:gd name="connsiteY5" fmla="*/ 289711 h 714593"/>
              <a:gd name="connsiteX6" fmla="*/ 826352 w 1118620"/>
              <a:gd name="connsiteY6" fmla="*/ 81482 h 714593"/>
              <a:gd name="connsiteX7" fmla="*/ 554748 w 1118620"/>
              <a:gd name="connsiteY7" fmla="*/ 72428 h 71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620" h="714593">
                <a:moveTo>
                  <a:pt x="545695" y="0"/>
                </a:moveTo>
                <a:cubicBezTo>
                  <a:pt x="339728" y="52057"/>
                  <a:pt x="133762" y="104115"/>
                  <a:pt x="56808" y="217283"/>
                </a:cubicBezTo>
                <a:cubicBezTo>
                  <a:pt x="-20146" y="330451"/>
                  <a:pt x="-26183" y="602056"/>
                  <a:pt x="83968" y="679010"/>
                </a:cubicBezTo>
                <a:cubicBezTo>
                  <a:pt x="194118" y="755965"/>
                  <a:pt x="551731" y="685046"/>
                  <a:pt x="717711" y="679010"/>
                </a:cubicBezTo>
                <a:cubicBezTo>
                  <a:pt x="883691" y="672974"/>
                  <a:pt x="1019493" y="707679"/>
                  <a:pt x="1079849" y="642796"/>
                </a:cubicBezTo>
                <a:cubicBezTo>
                  <a:pt x="1140205" y="577913"/>
                  <a:pt x="1122098" y="383263"/>
                  <a:pt x="1079849" y="289711"/>
                </a:cubicBezTo>
                <a:cubicBezTo>
                  <a:pt x="1037600" y="196159"/>
                  <a:pt x="913869" y="117696"/>
                  <a:pt x="826352" y="81482"/>
                </a:cubicBezTo>
                <a:cubicBezTo>
                  <a:pt x="738835" y="45268"/>
                  <a:pt x="646791" y="58848"/>
                  <a:pt x="554748" y="7242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Volný tvar 27"/>
          <p:cNvSpPr/>
          <p:nvPr/>
        </p:nvSpPr>
        <p:spPr>
          <a:xfrm>
            <a:off x="7658474" y="2181885"/>
            <a:ext cx="1451443" cy="626255"/>
          </a:xfrm>
          <a:custGeom>
            <a:avLst/>
            <a:gdLst>
              <a:gd name="connsiteX0" fmla="*/ 770302 w 1451443"/>
              <a:gd name="connsiteY0" fmla="*/ 0 h 626255"/>
              <a:gd name="connsiteX1" fmla="*/ 371950 w 1451443"/>
              <a:gd name="connsiteY1" fmla="*/ 45267 h 626255"/>
              <a:gd name="connsiteX2" fmla="*/ 55078 w 1451443"/>
              <a:gd name="connsiteY2" fmla="*/ 253497 h 626255"/>
              <a:gd name="connsiteX3" fmla="*/ 64132 w 1451443"/>
              <a:gd name="connsiteY3" fmla="*/ 597529 h 626255"/>
              <a:gd name="connsiteX4" fmla="*/ 688821 w 1451443"/>
              <a:gd name="connsiteY4" fmla="*/ 606582 h 626255"/>
              <a:gd name="connsiteX5" fmla="*/ 1340671 w 1451443"/>
              <a:gd name="connsiteY5" fmla="*/ 597529 h 626255"/>
              <a:gd name="connsiteX6" fmla="*/ 1449312 w 1451443"/>
              <a:gd name="connsiteY6" fmla="*/ 470780 h 626255"/>
              <a:gd name="connsiteX7" fmla="*/ 1322564 w 1451443"/>
              <a:gd name="connsiteY7" fmla="*/ 181069 h 626255"/>
              <a:gd name="connsiteX8" fmla="*/ 887997 w 1451443"/>
              <a:gd name="connsiteY8" fmla="*/ 36214 h 62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1443" h="626255">
                <a:moveTo>
                  <a:pt x="770302" y="0"/>
                </a:moveTo>
                <a:cubicBezTo>
                  <a:pt x="630728" y="1509"/>
                  <a:pt x="491154" y="3018"/>
                  <a:pt x="371950" y="45267"/>
                </a:cubicBezTo>
                <a:cubicBezTo>
                  <a:pt x="252746" y="87516"/>
                  <a:pt x="106381" y="161453"/>
                  <a:pt x="55078" y="253497"/>
                </a:cubicBezTo>
                <a:cubicBezTo>
                  <a:pt x="3775" y="345541"/>
                  <a:pt x="-41492" y="538682"/>
                  <a:pt x="64132" y="597529"/>
                </a:cubicBezTo>
                <a:cubicBezTo>
                  <a:pt x="169756" y="656376"/>
                  <a:pt x="476065" y="606582"/>
                  <a:pt x="688821" y="606582"/>
                </a:cubicBezTo>
                <a:cubicBezTo>
                  <a:pt x="901577" y="606582"/>
                  <a:pt x="1213923" y="620163"/>
                  <a:pt x="1340671" y="597529"/>
                </a:cubicBezTo>
                <a:cubicBezTo>
                  <a:pt x="1467419" y="574895"/>
                  <a:pt x="1452330" y="540190"/>
                  <a:pt x="1449312" y="470780"/>
                </a:cubicBezTo>
                <a:cubicBezTo>
                  <a:pt x="1446294" y="401370"/>
                  <a:pt x="1416116" y="253497"/>
                  <a:pt x="1322564" y="181069"/>
                </a:cubicBezTo>
                <a:cubicBezTo>
                  <a:pt x="1229012" y="108641"/>
                  <a:pt x="1058504" y="72427"/>
                  <a:pt x="887997" y="3621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9" y="890993"/>
            <a:ext cx="6949599" cy="3247012"/>
          </a:xfrm>
          <a:prstGeom prst="rect">
            <a:avLst/>
          </a:prstGeom>
        </p:spPr>
      </p:pic>
      <p:graphicFrame>
        <p:nvGraphicFramePr>
          <p:cNvPr id="20" name="Tabulk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451025"/>
              </p:ext>
            </p:extLst>
          </p:nvPr>
        </p:nvGraphicFramePr>
        <p:xfrm>
          <a:off x="3160345" y="4114800"/>
          <a:ext cx="4993055" cy="22777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40255"/>
                <a:gridCol w="3352800"/>
              </a:tblGrid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Vlastnost bloku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Hodnota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Identifikátor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http://foodie-project.eu/CZ/MJM/Trsicka</a:t>
                      </a:r>
                      <a:r>
                        <a:rPr lang="cs-CZ" sz="1600" dirty="0" smtClean="0"/>
                        <a:t>/Plot/001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Platný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od </a:t>
                      </a:r>
                      <a:r>
                        <a:rPr lang="en-US" sz="1600" dirty="0" smtClean="0"/>
                        <a:t>201</a:t>
                      </a:r>
                      <a:r>
                        <a:rPr lang="cs-CZ" sz="1600" dirty="0" smtClean="0"/>
                        <a:t>4</a:t>
                      </a:r>
                      <a:r>
                        <a:rPr lang="en-US" sz="1600" dirty="0" smtClean="0"/>
                        <a:t>-</a:t>
                      </a:r>
                      <a:r>
                        <a:rPr lang="cs-CZ" sz="1600" dirty="0" smtClean="0"/>
                        <a:t>10</a:t>
                      </a:r>
                      <a:r>
                        <a:rPr lang="en-US" sz="1600" dirty="0" smtClean="0"/>
                        <a:t>-0</a:t>
                      </a:r>
                      <a:r>
                        <a:rPr lang="cs-CZ" sz="1600" dirty="0" smtClean="0"/>
                        <a:t>5 do 2015-07-25 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Typ vložení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manuální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Plodina(y)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pšenice setá ozimá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…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…</a:t>
                      </a:r>
                      <a:endParaRPr lang="cs-CZ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108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datový model FOODIE</a:t>
            </a:r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101" y="838200"/>
            <a:ext cx="4905923" cy="590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878885"/>
            <a:ext cx="4145656" cy="3083515"/>
          </a:xfrm>
          <a:prstGeom prst="rect">
            <a:avLst/>
          </a:prstGeom>
        </p:spPr>
      </p:pic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513061"/>
              </p:ext>
            </p:extLst>
          </p:nvPr>
        </p:nvGraphicFramePr>
        <p:xfrm>
          <a:off x="3276600" y="4267200"/>
          <a:ext cx="5715000" cy="20383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33600"/>
                <a:gridCol w="3581400"/>
              </a:tblGrid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Vlastnost zásahu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Hodnota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Typ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setí (kukuřice</a:t>
                      </a:r>
                      <a:r>
                        <a:rPr lang="cs-CZ" sz="1600" baseline="0" dirty="0" smtClean="0"/>
                        <a:t> na zrno)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Status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probíhající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Počátek</a:t>
                      </a:r>
                      <a:r>
                        <a:rPr lang="cs-CZ" sz="1600" baseline="0" dirty="0" smtClean="0"/>
                        <a:t> zásahu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2015-04-22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Zodpovědná osoba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Já První</a:t>
                      </a:r>
                      <a:r>
                        <a:rPr lang="en-US" sz="1600" baseline="0" dirty="0" smtClean="0"/>
                        <a:t>, </a:t>
                      </a:r>
                      <a:r>
                        <a:rPr lang="cs-CZ" sz="1600" baseline="0" dirty="0" smtClean="0"/>
                        <a:t>agronom</a:t>
                      </a:r>
                      <a:r>
                        <a:rPr lang="en-US" sz="1600" baseline="0" dirty="0" smtClean="0"/>
                        <a:t>, </a:t>
                      </a:r>
                      <a:r>
                        <a:rPr lang="cs-CZ" sz="1600" baseline="0" dirty="0" smtClean="0"/>
                        <a:t>klapka</a:t>
                      </a:r>
                      <a:r>
                        <a:rPr lang="en-US" sz="1600" baseline="0" dirty="0" smtClean="0"/>
                        <a:t> 7435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…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…</a:t>
                      </a:r>
                      <a:endParaRPr lang="cs-CZ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Obdélník 3"/>
          <p:cNvSpPr/>
          <p:nvPr/>
        </p:nvSpPr>
        <p:spPr>
          <a:xfrm>
            <a:off x="2057400" y="1600200"/>
            <a:ext cx="60960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2" y="3048000"/>
            <a:ext cx="2889216" cy="312715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96536" y="3048000"/>
            <a:ext cx="2903551" cy="31271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8"/>
          <p:cNvCxnSpPr/>
          <p:nvPr/>
        </p:nvCxnSpPr>
        <p:spPr>
          <a:xfrm flipH="1">
            <a:off x="92765" y="1600200"/>
            <a:ext cx="1964635" cy="1447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2667000" y="1600200"/>
            <a:ext cx="333087" cy="1447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H="1">
            <a:off x="1600200" y="2209800"/>
            <a:ext cx="457200" cy="838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2666999" y="2209800"/>
            <a:ext cx="76201" cy="838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Volný tvar 21"/>
          <p:cNvSpPr/>
          <p:nvPr/>
        </p:nvSpPr>
        <p:spPr>
          <a:xfrm>
            <a:off x="967563" y="3413051"/>
            <a:ext cx="1924493" cy="1621465"/>
          </a:xfrm>
          <a:custGeom>
            <a:avLst/>
            <a:gdLst>
              <a:gd name="connsiteX0" fmla="*/ 0 w 1924493"/>
              <a:gd name="connsiteY0" fmla="*/ 850605 h 1621465"/>
              <a:gd name="connsiteX1" fmla="*/ 632637 w 1924493"/>
              <a:gd name="connsiteY1" fmla="*/ 1228061 h 1621465"/>
              <a:gd name="connsiteX2" fmla="*/ 1360967 w 1924493"/>
              <a:gd name="connsiteY2" fmla="*/ 1621465 h 1621465"/>
              <a:gd name="connsiteX3" fmla="*/ 1414130 w 1924493"/>
              <a:gd name="connsiteY3" fmla="*/ 1509823 h 1621465"/>
              <a:gd name="connsiteX4" fmla="*/ 1461977 w 1924493"/>
              <a:gd name="connsiteY4" fmla="*/ 1552354 h 1621465"/>
              <a:gd name="connsiteX5" fmla="*/ 1924493 w 1924493"/>
              <a:gd name="connsiteY5" fmla="*/ 600740 h 1621465"/>
              <a:gd name="connsiteX6" fmla="*/ 1265274 w 1924493"/>
              <a:gd name="connsiteY6" fmla="*/ 271130 h 1621465"/>
              <a:gd name="connsiteX7" fmla="*/ 1111102 w 1924493"/>
              <a:gd name="connsiteY7" fmla="*/ 409354 h 1621465"/>
              <a:gd name="connsiteX8" fmla="*/ 1052623 w 1924493"/>
              <a:gd name="connsiteY8" fmla="*/ 356191 h 1621465"/>
              <a:gd name="connsiteX9" fmla="*/ 1169581 w 1924493"/>
              <a:gd name="connsiteY9" fmla="*/ 217968 h 1621465"/>
              <a:gd name="connsiteX10" fmla="*/ 1105786 w 1924493"/>
              <a:gd name="connsiteY10" fmla="*/ 148856 h 1621465"/>
              <a:gd name="connsiteX11" fmla="*/ 1004777 w 1924493"/>
              <a:gd name="connsiteY11" fmla="*/ 101009 h 1621465"/>
              <a:gd name="connsiteX12" fmla="*/ 967563 w 1924493"/>
              <a:gd name="connsiteY12" fmla="*/ 21265 h 1621465"/>
              <a:gd name="connsiteX13" fmla="*/ 877186 w 1924493"/>
              <a:gd name="connsiteY13" fmla="*/ 0 h 1621465"/>
              <a:gd name="connsiteX14" fmla="*/ 558209 w 1924493"/>
              <a:gd name="connsiteY14" fmla="*/ 212651 h 1621465"/>
              <a:gd name="connsiteX15" fmla="*/ 159488 w 1924493"/>
              <a:gd name="connsiteY15" fmla="*/ 648586 h 1621465"/>
              <a:gd name="connsiteX16" fmla="*/ 0 w 1924493"/>
              <a:gd name="connsiteY16" fmla="*/ 850605 h 16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24493" h="1621465">
                <a:moveTo>
                  <a:pt x="0" y="850605"/>
                </a:moveTo>
                <a:lnTo>
                  <a:pt x="632637" y="1228061"/>
                </a:lnTo>
                <a:lnTo>
                  <a:pt x="1360967" y="1621465"/>
                </a:lnTo>
                <a:lnTo>
                  <a:pt x="1414130" y="1509823"/>
                </a:lnTo>
                <a:lnTo>
                  <a:pt x="1461977" y="1552354"/>
                </a:lnTo>
                <a:lnTo>
                  <a:pt x="1924493" y="600740"/>
                </a:lnTo>
                <a:lnTo>
                  <a:pt x="1265274" y="271130"/>
                </a:lnTo>
                <a:lnTo>
                  <a:pt x="1111102" y="409354"/>
                </a:lnTo>
                <a:lnTo>
                  <a:pt x="1052623" y="356191"/>
                </a:lnTo>
                <a:lnTo>
                  <a:pt x="1169581" y="217968"/>
                </a:lnTo>
                <a:lnTo>
                  <a:pt x="1105786" y="148856"/>
                </a:lnTo>
                <a:lnTo>
                  <a:pt x="1004777" y="101009"/>
                </a:lnTo>
                <a:lnTo>
                  <a:pt x="967563" y="21265"/>
                </a:lnTo>
                <a:lnTo>
                  <a:pt x="877186" y="0"/>
                </a:lnTo>
                <a:lnTo>
                  <a:pt x="558209" y="212651"/>
                </a:lnTo>
                <a:lnTo>
                  <a:pt x="159488" y="648586"/>
                </a:lnTo>
                <a:lnTo>
                  <a:pt x="0" y="850605"/>
                </a:lnTo>
                <a:close/>
              </a:path>
            </a:pathLst>
          </a:custGeom>
          <a:solidFill>
            <a:srgbClr val="FFC000"/>
          </a:solidFill>
          <a:ln w="635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Volný tvar 1"/>
          <p:cNvSpPr/>
          <p:nvPr/>
        </p:nvSpPr>
        <p:spPr>
          <a:xfrm>
            <a:off x="1804988" y="3762375"/>
            <a:ext cx="1090612" cy="1266825"/>
          </a:xfrm>
          <a:custGeom>
            <a:avLst/>
            <a:gdLst>
              <a:gd name="connsiteX0" fmla="*/ 523875 w 1090612"/>
              <a:gd name="connsiteY0" fmla="*/ 1266825 h 1266825"/>
              <a:gd name="connsiteX1" fmla="*/ 581025 w 1090612"/>
              <a:gd name="connsiteY1" fmla="*/ 1166813 h 1266825"/>
              <a:gd name="connsiteX2" fmla="*/ 614362 w 1090612"/>
              <a:gd name="connsiteY2" fmla="*/ 1200150 h 1266825"/>
              <a:gd name="connsiteX3" fmla="*/ 1090612 w 1090612"/>
              <a:gd name="connsiteY3" fmla="*/ 252413 h 1266825"/>
              <a:gd name="connsiteX4" fmla="*/ 600075 w 1090612"/>
              <a:gd name="connsiteY4" fmla="*/ 0 h 1266825"/>
              <a:gd name="connsiteX5" fmla="*/ 223837 w 1090612"/>
              <a:gd name="connsiteY5" fmla="*/ 742950 h 1266825"/>
              <a:gd name="connsiteX6" fmla="*/ 147637 w 1090612"/>
              <a:gd name="connsiteY6" fmla="*/ 709613 h 1266825"/>
              <a:gd name="connsiteX7" fmla="*/ 0 w 1090612"/>
              <a:gd name="connsiteY7" fmla="*/ 1000125 h 1266825"/>
              <a:gd name="connsiteX8" fmla="*/ 523875 w 1090612"/>
              <a:gd name="connsiteY8" fmla="*/ 1266825 h 126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0612" h="1266825">
                <a:moveTo>
                  <a:pt x="523875" y="1266825"/>
                </a:moveTo>
                <a:lnTo>
                  <a:pt x="581025" y="1166813"/>
                </a:lnTo>
                <a:lnTo>
                  <a:pt x="614362" y="1200150"/>
                </a:lnTo>
                <a:lnTo>
                  <a:pt x="1090612" y="252413"/>
                </a:lnTo>
                <a:lnTo>
                  <a:pt x="600075" y="0"/>
                </a:lnTo>
                <a:lnTo>
                  <a:pt x="223837" y="742950"/>
                </a:lnTo>
                <a:lnTo>
                  <a:pt x="147637" y="709613"/>
                </a:lnTo>
                <a:lnTo>
                  <a:pt x="0" y="1000125"/>
                </a:lnTo>
                <a:lnTo>
                  <a:pt x="523875" y="1266825"/>
                </a:lnTo>
                <a:close/>
              </a:path>
            </a:pathLst>
          </a:custGeom>
          <a:pattFill prst="lgConfetti">
            <a:fgClr>
              <a:srgbClr val="FFC000"/>
            </a:fgClr>
            <a:bgClr>
              <a:schemeClr val="bg1"/>
            </a:bgClr>
          </a:pattFill>
          <a:ln w="635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4381384" y="2892021"/>
            <a:ext cx="1385574" cy="1171864"/>
          </a:xfrm>
          <a:custGeom>
            <a:avLst/>
            <a:gdLst>
              <a:gd name="connsiteX0" fmla="*/ 846814 w 1495120"/>
              <a:gd name="connsiteY0" fmla="*/ 20144 h 1171864"/>
              <a:gd name="connsiteX1" fmla="*/ 131197 w 1495120"/>
              <a:gd name="connsiteY1" fmla="*/ 139414 h 1171864"/>
              <a:gd name="connsiteX2" fmla="*/ 81501 w 1495120"/>
              <a:gd name="connsiteY2" fmla="*/ 1063753 h 1171864"/>
              <a:gd name="connsiteX3" fmla="*/ 995901 w 1495120"/>
              <a:gd name="connsiteY3" fmla="*/ 1143266 h 1171864"/>
              <a:gd name="connsiteX4" fmla="*/ 1492858 w 1495120"/>
              <a:gd name="connsiteY4" fmla="*/ 974301 h 1171864"/>
              <a:gd name="connsiteX5" fmla="*/ 1164866 w 1495120"/>
              <a:gd name="connsiteY5" fmla="*/ 238805 h 1171864"/>
              <a:gd name="connsiteX6" fmla="*/ 807058 w 1495120"/>
              <a:gd name="connsiteY6" fmla="*/ 89718 h 1171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5120" h="1171864">
                <a:moveTo>
                  <a:pt x="846814" y="20144"/>
                </a:moveTo>
                <a:cubicBezTo>
                  <a:pt x="552781" y="-7189"/>
                  <a:pt x="258749" y="-34521"/>
                  <a:pt x="131197" y="139414"/>
                </a:cubicBezTo>
                <a:cubicBezTo>
                  <a:pt x="3645" y="313349"/>
                  <a:pt x="-62616" y="896444"/>
                  <a:pt x="81501" y="1063753"/>
                </a:cubicBezTo>
                <a:cubicBezTo>
                  <a:pt x="225618" y="1231062"/>
                  <a:pt x="760675" y="1158175"/>
                  <a:pt x="995901" y="1143266"/>
                </a:cubicBezTo>
                <a:cubicBezTo>
                  <a:pt x="1231127" y="1128357"/>
                  <a:pt x="1464697" y="1125045"/>
                  <a:pt x="1492858" y="974301"/>
                </a:cubicBezTo>
                <a:cubicBezTo>
                  <a:pt x="1521019" y="823557"/>
                  <a:pt x="1279166" y="386236"/>
                  <a:pt x="1164866" y="238805"/>
                </a:cubicBezTo>
                <a:cubicBezTo>
                  <a:pt x="1050566" y="91375"/>
                  <a:pt x="928812" y="90546"/>
                  <a:pt x="807058" y="8971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05" y="1198345"/>
            <a:ext cx="3229426" cy="27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8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datový model FOODIE</a:t>
            </a:r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101" y="838200"/>
            <a:ext cx="4905923" cy="590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878885"/>
            <a:ext cx="4145656" cy="3083515"/>
          </a:xfrm>
          <a:prstGeom prst="rect">
            <a:avLst/>
          </a:prstGeom>
        </p:spPr>
      </p:pic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310943"/>
              </p:ext>
            </p:extLst>
          </p:nvPr>
        </p:nvGraphicFramePr>
        <p:xfrm>
          <a:off x="3352800" y="565150"/>
          <a:ext cx="5715000" cy="33972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33600"/>
                <a:gridCol w="3581400"/>
              </a:tblGrid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Vlastnost látek zásahu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Hodnota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1"/>
                          </a:solidFill>
                        </a:rPr>
                        <a:t>Typ zásahu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aseline="0" dirty="0" smtClean="0">
                          <a:solidFill>
                            <a:schemeClr val="tx1"/>
                          </a:solidFill>
                        </a:rPr>
                        <a:t>aplikace herbicidu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Status</a:t>
                      </a:r>
                      <a:endParaRPr lang="cs-CZ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probíhající</a:t>
                      </a:r>
                      <a:endParaRPr lang="cs-CZ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Počátek</a:t>
                      </a:r>
                      <a:r>
                        <a:rPr lang="cs-CZ" sz="16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zásahu</a:t>
                      </a:r>
                      <a:endParaRPr lang="cs-CZ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2015-04-22</a:t>
                      </a:r>
                      <a:endParaRPr lang="cs-CZ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Zodpovědná osoba</a:t>
                      </a:r>
                      <a:endParaRPr lang="cs-CZ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Já První</a:t>
                      </a:r>
                      <a:r>
                        <a:rPr lang="en-US" sz="16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, </a:t>
                      </a:r>
                      <a:r>
                        <a:rPr lang="cs-CZ" sz="16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agronom</a:t>
                      </a:r>
                      <a:r>
                        <a:rPr lang="en-US" sz="16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, </a:t>
                      </a:r>
                      <a:r>
                        <a:rPr lang="cs-CZ" sz="16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klapka</a:t>
                      </a:r>
                      <a:r>
                        <a:rPr lang="en-US" sz="16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7435</a:t>
                      </a:r>
                      <a:endParaRPr lang="cs-CZ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Množství látky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240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litr</a:t>
                      </a:r>
                      <a:r>
                        <a:rPr lang="cs-CZ" sz="1600" dirty="0" smtClean="0"/>
                        <a:t>ů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Aplikační šířka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25 met</a:t>
                      </a:r>
                      <a:r>
                        <a:rPr lang="cs-CZ" sz="1600" dirty="0" err="1" smtClean="0"/>
                        <a:t>rů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Způsob</a:t>
                      </a:r>
                      <a:r>
                        <a:rPr lang="cs-CZ" sz="1600" baseline="0" dirty="0" smtClean="0"/>
                        <a:t> aplikace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Postřikovací stroj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Produ</a:t>
                      </a:r>
                      <a:r>
                        <a:rPr lang="cs-CZ" sz="1600" dirty="0" smtClean="0"/>
                        <a:t>k</a:t>
                      </a:r>
                      <a:r>
                        <a:rPr lang="en-US" sz="1600" dirty="0" smtClean="0"/>
                        <a:t>t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u="sng" dirty="0" smtClean="0">
                          <a:solidFill>
                            <a:schemeClr val="accent6"/>
                          </a:solidFill>
                        </a:rPr>
                        <a:t>Roundup®</a:t>
                      </a:r>
                      <a:endParaRPr lang="cs-CZ" sz="1600" u="sng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…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…</a:t>
                      </a:r>
                      <a:endParaRPr lang="cs-CZ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Obdélník 3"/>
          <p:cNvSpPr/>
          <p:nvPr/>
        </p:nvSpPr>
        <p:spPr>
          <a:xfrm>
            <a:off x="2057400" y="1600200"/>
            <a:ext cx="60960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2" y="3048000"/>
            <a:ext cx="2889216" cy="312715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96536" y="3048000"/>
            <a:ext cx="2903551" cy="31271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8"/>
          <p:cNvCxnSpPr/>
          <p:nvPr/>
        </p:nvCxnSpPr>
        <p:spPr>
          <a:xfrm flipH="1">
            <a:off x="92765" y="1600200"/>
            <a:ext cx="1964635" cy="1447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2667000" y="1600200"/>
            <a:ext cx="333087" cy="1447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H="1">
            <a:off x="1600200" y="2209800"/>
            <a:ext cx="457200" cy="838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2666999" y="2209800"/>
            <a:ext cx="76201" cy="838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Volný tvar 21"/>
          <p:cNvSpPr/>
          <p:nvPr/>
        </p:nvSpPr>
        <p:spPr>
          <a:xfrm>
            <a:off x="967563" y="3413051"/>
            <a:ext cx="1924493" cy="1621465"/>
          </a:xfrm>
          <a:custGeom>
            <a:avLst/>
            <a:gdLst>
              <a:gd name="connsiteX0" fmla="*/ 0 w 1924493"/>
              <a:gd name="connsiteY0" fmla="*/ 850605 h 1621465"/>
              <a:gd name="connsiteX1" fmla="*/ 632637 w 1924493"/>
              <a:gd name="connsiteY1" fmla="*/ 1228061 h 1621465"/>
              <a:gd name="connsiteX2" fmla="*/ 1360967 w 1924493"/>
              <a:gd name="connsiteY2" fmla="*/ 1621465 h 1621465"/>
              <a:gd name="connsiteX3" fmla="*/ 1414130 w 1924493"/>
              <a:gd name="connsiteY3" fmla="*/ 1509823 h 1621465"/>
              <a:gd name="connsiteX4" fmla="*/ 1461977 w 1924493"/>
              <a:gd name="connsiteY4" fmla="*/ 1552354 h 1621465"/>
              <a:gd name="connsiteX5" fmla="*/ 1924493 w 1924493"/>
              <a:gd name="connsiteY5" fmla="*/ 600740 h 1621465"/>
              <a:gd name="connsiteX6" fmla="*/ 1265274 w 1924493"/>
              <a:gd name="connsiteY6" fmla="*/ 271130 h 1621465"/>
              <a:gd name="connsiteX7" fmla="*/ 1111102 w 1924493"/>
              <a:gd name="connsiteY7" fmla="*/ 409354 h 1621465"/>
              <a:gd name="connsiteX8" fmla="*/ 1052623 w 1924493"/>
              <a:gd name="connsiteY8" fmla="*/ 356191 h 1621465"/>
              <a:gd name="connsiteX9" fmla="*/ 1169581 w 1924493"/>
              <a:gd name="connsiteY9" fmla="*/ 217968 h 1621465"/>
              <a:gd name="connsiteX10" fmla="*/ 1105786 w 1924493"/>
              <a:gd name="connsiteY10" fmla="*/ 148856 h 1621465"/>
              <a:gd name="connsiteX11" fmla="*/ 1004777 w 1924493"/>
              <a:gd name="connsiteY11" fmla="*/ 101009 h 1621465"/>
              <a:gd name="connsiteX12" fmla="*/ 967563 w 1924493"/>
              <a:gd name="connsiteY12" fmla="*/ 21265 h 1621465"/>
              <a:gd name="connsiteX13" fmla="*/ 877186 w 1924493"/>
              <a:gd name="connsiteY13" fmla="*/ 0 h 1621465"/>
              <a:gd name="connsiteX14" fmla="*/ 558209 w 1924493"/>
              <a:gd name="connsiteY14" fmla="*/ 212651 h 1621465"/>
              <a:gd name="connsiteX15" fmla="*/ 159488 w 1924493"/>
              <a:gd name="connsiteY15" fmla="*/ 648586 h 1621465"/>
              <a:gd name="connsiteX16" fmla="*/ 0 w 1924493"/>
              <a:gd name="connsiteY16" fmla="*/ 850605 h 16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24493" h="1621465">
                <a:moveTo>
                  <a:pt x="0" y="850605"/>
                </a:moveTo>
                <a:lnTo>
                  <a:pt x="632637" y="1228061"/>
                </a:lnTo>
                <a:lnTo>
                  <a:pt x="1360967" y="1621465"/>
                </a:lnTo>
                <a:lnTo>
                  <a:pt x="1414130" y="1509823"/>
                </a:lnTo>
                <a:lnTo>
                  <a:pt x="1461977" y="1552354"/>
                </a:lnTo>
                <a:lnTo>
                  <a:pt x="1924493" y="600740"/>
                </a:lnTo>
                <a:lnTo>
                  <a:pt x="1265274" y="271130"/>
                </a:lnTo>
                <a:lnTo>
                  <a:pt x="1111102" y="409354"/>
                </a:lnTo>
                <a:lnTo>
                  <a:pt x="1052623" y="356191"/>
                </a:lnTo>
                <a:lnTo>
                  <a:pt x="1169581" y="217968"/>
                </a:lnTo>
                <a:lnTo>
                  <a:pt x="1105786" y="148856"/>
                </a:lnTo>
                <a:lnTo>
                  <a:pt x="1004777" y="101009"/>
                </a:lnTo>
                <a:lnTo>
                  <a:pt x="967563" y="21265"/>
                </a:lnTo>
                <a:lnTo>
                  <a:pt x="877186" y="0"/>
                </a:lnTo>
                <a:lnTo>
                  <a:pt x="558209" y="212651"/>
                </a:lnTo>
                <a:lnTo>
                  <a:pt x="159488" y="648586"/>
                </a:lnTo>
                <a:lnTo>
                  <a:pt x="0" y="850605"/>
                </a:lnTo>
                <a:close/>
              </a:path>
            </a:pathLst>
          </a:custGeom>
          <a:solidFill>
            <a:srgbClr val="FFC000"/>
          </a:solidFill>
          <a:ln w="635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4280100" y="4038600"/>
            <a:ext cx="1753674" cy="1158908"/>
          </a:xfrm>
          <a:custGeom>
            <a:avLst/>
            <a:gdLst>
              <a:gd name="connsiteX0" fmla="*/ 846814 w 1495120"/>
              <a:gd name="connsiteY0" fmla="*/ 20144 h 1171864"/>
              <a:gd name="connsiteX1" fmla="*/ 131197 w 1495120"/>
              <a:gd name="connsiteY1" fmla="*/ 139414 h 1171864"/>
              <a:gd name="connsiteX2" fmla="*/ 81501 w 1495120"/>
              <a:gd name="connsiteY2" fmla="*/ 1063753 h 1171864"/>
              <a:gd name="connsiteX3" fmla="*/ 995901 w 1495120"/>
              <a:gd name="connsiteY3" fmla="*/ 1143266 h 1171864"/>
              <a:gd name="connsiteX4" fmla="*/ 1492858 w 1495120"/>
              <a:gd name="connsiteY4" fmla="*/ 974301 h 1171864"/>
              <a:gd name="connsiteX5" fmla="*/ 1164866 w 1495120"/>
              <a:gd name="connsiteY5" fmla="*/ 238805 h 1171864"/>
              <a:gd name="connsiteX6" fmla="*/ 807058 w 1495120"/>
              <a:gd name="connsiteY6" fmla="*/ 89718 h 1171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5120" h="1171864">
                <a:moveTo>
                  <a:pt x="846814" y="20144"/>
                </a:moveTo>
                <a:cubicBezTo>
                  <a:pt x="552781" y="-7189"/>
                  <a:pt x="258749" y="-34521"/>
                  <a:pt x="131197" y="139414"/>
                </a:cubicBezTo>
                <a:cubicBezTo>
                  <a:pt x="3645" y="313349"/>
                  <a:pt x="-62616" y="896444"/>
                  <a:pt x="81501" y="1063753"/>
                </a:cubicBezTo>
                <a:cubicBezTo>
                  <a:pt x="225618" y="1231062"/>
                  <a:pt x="760675" y="1158175"/>
                  <a:pt x="995901" y="1143266"/>
                </a:cubicBezTo>
                <a:cubicBezTo>
                  <a:pt x="1231127" y="1128357"/>
                  <a:pt x="1464697" y="1125045"/>
                  <a:pt x="1492858" y="974301"/>
                </a:cubicBezTo>
                <a:cubicBezTo>
                  <a:pt x="1521019" y="823557"/>
                  <a:pt x="1279166" y="386236"/>
                  <a:pt x="1164866" y="238805"/>
                </a:cubicBezTo>
                <a:cubicBezTo>
                  <a:pt x="1050566" y="91375"/>
                  <a:pt x="928812" y="90546"/>
                  <a:pt x="807058" y="8971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2227521" y="3747977"/>
            <a:ext cx="664535" cy="1031358"/>
          </a:xfrm>
          <a:custGeom>
            <a:avLst/>
            <a:gdLst>
              <a:gd name="connsiteX0" fmla="*/ 111642 w 664535"/>
              <a:gd name="connsiteY0" fmla="*/ 0 h 1031358"/>
              <a:gd name="connsiteX1" fmla="*/ 15949 w 664535"/>
              <a:gd name="connsiteY1" fmla="*/ 95693 h 1031358"/>
              <a:gd name="connsiteX2" fmla="*/ 0 w 664535"/>
              <a:gd name="connsiteY2" fmla="*/ 191386 h 1031358"/>
              <a:gd name="connsiteX3" fmla="*/ 37214 w 664535"/>
              <a:gd name="connsiteY3" fmla="*/ 217967 h 1031358"/>
              <a:gd name="connsiteX4" fmla="*/ 53163 w 664535"/>
              <a:gd name="connsiteY4" fmla="*/ 233916 h 1031358"/>
              <a:gd name="connsiteX5" fmla="*/ 63795 w 664535"/>
              <a:gd name="connsiteY5" fmla="*/ 249865 h 1031358"/>
              <a:gd name="connsiteX6" fmla="*/ 79744 w 664535"/>
              <a:gd name="connsiteY6" fmla="*/ 255181 h 1031358"/>
              <a:gd name="connsiteX7" fmla="*/ 111642 w 664535"/>
              <a:gd name="connsiteY7" fmla="*/ 271130 h 1031358"/>
              <a:gd name="connsiteX8" fmla="*/ 143539 w 664535"/>
              <a:gd name="connsiteY8" fmla="*/ 297711 h 1031358"/>
              <a:gd name="connsiteX9" fmla="*/ 148856 w 664535"/>
              <a:gd name="connsiteY9" fmla="*/ 414670 h 1031358"/>
              <a:gd name="connsiteX10" fmla="*/ 127591 w 664535"/>
              <a:gd name="connsiteY10" fmla="*/ 430618 h 1031358"/>
              <a:gd name="connsiteX11" fmla="*/ 79744 w 664535"/>
              <a:gd name="connsiteY11" fmla="*/ 457200 h 1031358"/>
              <a:gd name="connsiteX12" fmla="*/ 47846 w 664535"/>
              <a:gd name="connsiteY12" fmla="*/ 489097 h 1031358"/>
              <a:gd name="connsiteX13" fmla="*/ 37214 w 664535"/>
              <a:gd name="connsiteY13" fmla="*/ 520995 h 1031358"/>
              <a:gd name="connsiteX14" fmla="*/ 53163 w 664535"/>
              <a:gd name="connsiteY14" fmla="*/ 627321 h 1031358"/>
              <a:gd name="connsiteX15" fmla="*/ 69112 w 664535"/>
              <a:gd name="connsiteY15" fmla="*/ 664535 h 1031358"/>
              <a:gd name="connsiteX16" fmla="*/ 85060 w 664535"/>
              <a:gd name="connsiteY16" fmla="*/ 675167 h 1031358"/>
              <a:gd name="connsiteX17" fmla="*/ 95693 w 664535"/>
              <a:gd name="connsiteY17" fmla="*/ 691116 h 1031358"/>
              <a:gd name="connsiteX18" fmla="*/ 111642 w 664535"/>
              <a:gd name="connsiteY18" fmla="*/ 707065 h 1031358"/>
              <a:gd name="connsiteX19" fmla="*/ 122274 w 664535"/>
              <a:gd name="connsiteY19" fmla="*/ 861237 h 1031358"/>
              <a:gd name="connsiteX20" fmla="*/ 111642 w 664535"/>
              <a:gd name="connsiteY20" fmla="*/ 999460 h 1031358"/>
              <a:gd name="connsiteX21" fmla="*/ 249865 w 664535"/>
              <a:gd name="connsiteY21" fmla="*/ 1031358 h 1031358"/>
              <a:gd name="connsiteX22" fmla="*/ 324293 w 664535"/>
              <a:gd name="connsiteY22" fmla="*/ 999460 h 1031358"/>
              <a:gd name="connsiteX23" fmla="*/ 664535 w 664535"/>
              <a:gd name="connsiteY23" fmla="*/ 260497 h 1031358"/>
              <a:gd name="connsiteX24" fmla="*/ 111642 w 664535"/>
              <a:gd name="connsiteY24" fmla="*/ 0 h 10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64535" h="1031358">
                <a:moveTo>
                  <a:pt x="111642" y="0"/>
                </a:moveTo>
                <a:lnTo>
                  <a:pt x="15949" y="95693"/>
                </a:lnTo>
                <a:lnTo>
                  <a:pt x="0" y="191386"/>
                </a:lnTo>
                <a:cubicBezTo>
                  <a:pt x="12405" y="200246"/>
                  <a:pt x="25310" y="208444"/>
                  <a:pt x="37214" y="217967"/>
                </a:cubicBezTo>
                <a:cubicBezTo>
                  <a:pt x="43085" y="222664"/>
                  <a:pt x="48350" y="228140"/>
                  <a:pt x="53163" y="233916"/>
                </a:cubicBezTo>
                <a:cubicBezTo>
                  <a:pt x="57253" y="238824"/>
                  <a:pt x="58806" y="245874"/>
                  <a:pt x="63795" y="249865"/>
                </a:cubicBezTo>
                <a:cubicBezTo>
                  <a:pt x="68171" y="253366"/>
                  <a:pt x="74428" y="253409"/>
                  <a:pt x="79744" y="255181"/>
                </a:cubicBezTo>
                <a:cubicBezTo>
                  <a:pt x="125452" y="285654"/>
                  <a:pt x="67621" y="249119"/>
                  <a:pt x="111642" y="271130"/>
                </a:cubicBezTo>
                <a:cubicBezTo>
                  <a:pt x="126444" y="278531"/>
                  <a:pt x="131783" y="285955"/>
                  <a:pt x="143539" y="297711"/>
                </a:cubicBezTo>
                <a:cubicBezTo>
                  <a:pt x="158898" y="343787"/>
                  <a:pt x="165664" y="350800"/>
                  <a:pt x="148856" y="414670"/>
                </a:cubicBezTo>
                <a:cubicBezTo>
                  <a:pt x="146601" y="423239"/>
                  <a:pt x="135284" y="426222"/>
                  <a:pt x="127591" y="430618"/>
                </a:cubicBezTo>
                <a:cubicBezTo>
                  <a:pt x="96396" y="448444"/>
                  <a:pt x="123427" y="413519"/>
                  <a:pt x="79744" y="457200"/>
                </a:cubicBezTo>
                <a:lnTo>
                  <a:pt x="47846" y="489097"/>
                </a:lnTo>
                <a:cubicBezTo>
                  <a:pt x="44302" y="499730"/>
                  <a:pt x="36283" y="509826"/>
                  <a:pt x="37214" y="520995"/>
                </a:cubicBezTo>
                <a:cubicBezTo>
                  <a:pt x="41179" y="568583"/>
                  <a:pt x="39110" y="585161"/>
                  <a:pt x="53163" y="627321"/>
                </a:cubicBezTo>
                <a:cubicBezTo>
                  <a:pt x="56857" y="638403"/>
                  <a:pt x="61811" y="655774"/>
                  <a:pt x="69112" y="664535"/>
                </a:cubicBezTo>
                <a:cubicBezTo>
                  <a:pt x="73202" y="669443"/>
                  <a:pt x="79744" y="671623"/>
                  <a:pt x="85060" y="675167"/>
                </a:cubicBezTo>
                <a:cubicBezTo>
                  <a:pt x="88604" y="680483"/>
                  <a:pt x="91603" y="686207"/>
                  <a:pt x="95693" y="691116"/>
                </a:cubicBezTo>
                <a:cubicBezTo>
                  <a:pt x="100506" y="696892"/>
                  <a:pt x="107991" y="700493"/>
                  <a:pt x="111642" y="707065"/>
                </a:cubicBezTo>
                <a:cubicBezTo>
                  <a:pt x="135162" y="749402"/>
                  <a:pt x="122274" y="830407"/>
                  <a:pt x="122274" y="861237"/>
                </a:cubicBezTo>
                <a:lnTo>
                  <a:pt x="111642" y="999460"/>
                </a:lnTo>
                <a:lnTo>
                  <a:pt x="249865" y="1031358"/>
                </a:lnTo>
                <a:lnTo>
                  <a:pt x="324293" y="999460"/>
                </a:lnTo>
                <a:lnTo>
                  <a:pt x="664535" y="260497"/>
                </a:lnTo>
                <a:lnTo>
                  <a:pt x="111642" y="0"/>
                </a:lnTo>
                <a:close/>
              </a:path>
            </a:pathLst>
          </a:custGeom>
          <a:pattFill prst="lgConfetti">
            <a:fgClr>
              <a:srgbClr val="FFC000"/>
            </a:fgClr>
            <a:bgClr>
              <a:schemeClr val="bg1"/>
            </a:bgClr>
          </a:pattFill>
          <a:ln w="317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1807535" y="3817088"/>
            <a:ext cx="229200" cy="400112"/>
          </a:xfrm>
          <a:custGeom>
            <a:avLst/>
            <a:gdLst>
              <a:gd name="connsiteX0" fmla="*/ 90377 w 229200"/>
              <a:gd name="connsiteY0" fmla="*/ 85061 h 400112"/>
              <a:gd name="connsiteX1" fmla="*/ 90377 w 229200"/>
              <a:gd name="connsiteY1" fmla="*/ 85061 h 400112"/>
              <a:gd name="connsiteX2" fmla="*/ 42530 w 229200"/>
              <a:gd name="connsiteY2" fmla="*/ 90377 h 400112"/>
              <a:gd name="connsiteX3" fmla="*/ 26581 w 229200"/>
              <a:gd name="connsiteY3" fmla="*/ 95693 h 400112"/>
              <a:gd name="connsiteX4" fmla="*/ 15949 w 229200"/>
              <a:gd name="connsiteY4" fmla="*/ 111642 h 400112"/>
              <a:gd name="connsiteX5" fmla="*/ 5316 w 229200"/>
              <a:gd name="connsiteY5" fmla="*/ 143540 h 400112"/>
              <a:gd name="connsiteX6" fmla="*/ 10632 w 229200"/>
              <a:gd name="connsiteY6" fmla="*/ 164805 h 400112"/>
              <a:gd name="connsiteX7" fmla="*/ 26581 w 229200"/>
              <a:gd name="connsiteY7" fmla="*/ 170121 h 400112"/>
              <a:gd name="connsiteX8" fmla="*/ 58479 w 229200"/>
              <a:gd name="connsiteY8" fmla="*/ 186070 h 400112"/>
              <a:gd name="connsiteX9" fmla="*/ 63795 w 229200"/>
              <a:gd name="connsiteY9" fmla="*/ 276447 h 400112"/>
              <a:gd name="connsiteX10" fmla="*/ 53163 w 229200"/>
              <a:gd name="connsiteY10" fmla="*/ 292396 h 400112"/>
              <a:gd name="connsiteX11" fmla="*/ 37214 w 229200"/>
              <a:gd name="connsiteY11" fmla="*/ 297712 h 400112"/>
              <a:gd name="connsiteX12" fmla="*/ 0 w 229200"/>
              <a:gd name="connsiteY12" fmla="*/ 334926 h 400112"/>
              <a:gd name="connsiteX13" fmla="*/ 15949 w 229200"/>
              <a:gd name="connsiteY13" fmla="*/ 377456 h 400112"/>
              <a:gd name="connsiteX14" fmla="*/ 31898 w 229200"/>
              <a:gd name="connsiteY14" fmla="*/ 382772 h 400112"/>
              <a:gd name="connsiteX15" fmla="*/ 47846 w 229200"/>
              <a:gd name="connsiteY15" fmla="*/ 393405 h 400112"/>
              <a:gd name="connsiteX16" fmla="*/ 138223 w 229200"/>
              <a:gd name="connsiteY16" fmla="*/ 393405 h 400112"/>
              <a:gd name="connsiteX17" fmla="*/ 159488 w 229200"/>
              <a:gd name="connsiteY17" fmla="*/ 388089 h 400112"/>
              <a:gd name="connsiteX18" fmla="*/ 191386 w 229200"/>
              <a:gd name="connsiteY18" fmla="*/ 377456 h 400112"/>
              <a:gd name="connsiteX19" fmla="*/ 207335 w 229200"/>
              <a:gd name="connsiteY19" fmla="*/ 228600 h 400112"/>
              <a:gd name="connsiteX20" fmla="*/ 212651 w 229200"/>
              <a:gd name="connsiteY20" fmla="*/ 212652 h 400112"/>
              <a:gd name="connsiteX21" fmla="*/ 223284 w 229200"/>
              <a:gd name="connsiteY21" fmla="*/ 175438 h 400112"/>
              <a:gd name="connsiteX22" fmla="*/ 223284 w 229200"/>
              <a:gd name="connsiteY22" fmla="*/ 74428 h 400112"/>
              <a:gd name="connsiteX23" fmla="*/ 217967 w 229200"/>
              <a:gd name="connsiteY23" fmla="*/ 58479 h 400112"/>
              <a:gd name="connsiteX24" fmla="*/ 186070 w 229200"/>
              <a:gd name="connsiteY24" fmla="*/ 37214 h 400112"/>
              <a:gd name="connsiteX25" fmla="*/ 170121 w 229200"/>
              <a:gd name="connsiteY25" fmla="*/ 26582 h 400112"/>
              <a:gd name="connsiteX26" fmla="*/ 159488 w 229200"/>
              <a:gd name="connsiteY26" fmla="*/ 10633 h 400112"/>
              <a:gd name="connsiteX27" fmla="*/ 127591 w 229200"/>
              <a:gd name="connsiteY27" fmla="*/ 0 h 400112"/>
              <a:gd name="connsiteX28" fmla="*/ 106325 w 229200"/>
              <a:gd name="connsiteY28" fmla="*/ 15949 h 400112"/>
              <a:gd name="connsiteX29" fmla="*/ 85060 w 229200"/>
              <a:gd name="connsiteY29" fmla="*/ 47847 h 400112"/>
              <a:gd name="connsiteX30" fmla="*/ 90377 w 229200"/>
              <a:gd name="connsiteY30" fmla="*/ 85061 h 40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29200" h="400112">
                <a:moveTo>
                  <a:pt x="90377" y="85061"/>
                </a:moveTo>
                <a:lnTo>
                  <a:pt x="90377" y="85061"/>
                </a:lnTo>
                <a:cubicBezTo>
                  <a:pt x="74428" y="86833"/>
                  <a:pt x="58359" y="87739"/>
                  <a:pt x="42530" y="90377"/>
                </a:cubicBezTo>
                <a:cubicBezTo>
                  <a:pt x="37002" y="91298"/>
                  <a:pt x="30957" y="92192"/>
                  <a:pt x="26581" y="95693"/>
                </a:cubicBezTo>
                <a:cubicBezTo>
                  <a:pt x="21592" y="99684"/>
                  <a:pt x="18544" y="105803"/>
                  <a:pt x="15949" y="111642"/>
                </a:cubicBezTo>
                <a:cubicBezTo>
                  <a:pt x="11397" y="121884"/>
                  <a:pt x="5316" y="143540"/>
                  <a:pt x="5316" y="143540"/>
                </a:cubicBezTo>
                <a:cubicBezTo>
                  <a:pt x="7088" y="150628"/>
                  <a:pt x="6068" y="159100"/>
                  <a:pt x="10632" y="164805"/>
                </a:cubicBezTo>
                <a:cubicBezTo>
                  <a:pt x="14133" y="169181"/>
                  <a:pt x="21569" y="167615"/>
                  <a:pt x="26581" y="170121"/>
                </a:cubicBezTo>
                <a:cubicBezTo>
                  <a:pt x="67804" y="190733"/>
                  <a:pt x="18391" y="172708"/>
                  <a:pt x="58479" y="186070"/>
                </a:cubicBezTo>
                <a:cubicBezTo>
                  <a:pt x="72307" y="227554"/>
                  <a:pt x="75356" y="222494"/>
                  <a:pt x="63795" y="276447"/>
                </a:cubicBezTo>
                <a:cubicBezTo>
                  <a:pt x="62456" y="282694"/>
                  <a:pt x="58152" y="288405"/>
                  <a:pt x="53163" y="292396"/>
                </a:cubicBezTo>
                <a:cubicBezTo>
                  <a:pt x="48787" y="295897"/>
                  <a:pt x="42530" y="295940"/>
                  <a:pt x="37214" y="297712"/>
                </a:cubicBezTo>
                <a:cubicBezTo>
                  <a:pt x="653" y="322085"/>
                  <a:pt x="9357" y="306854"/>
                  <a:pt x="0" y="334926"/>
                </a:cubicBezTo>
                <a:cubicBezTo>
                  <a:pt x="2882" y="349336"/>
                  <a:pt x="2911" y="367026"/>
                  <a:pt x="15949" y="377456"/>
                </a:cubicBezTo>
                <a:cubicBezTo>
                  <a:pt x="20325" y="380957"/>
                  <a:pt x="26582" y="381000"/>
                  <a:pt x="31898" y="382772"/>
                </a:cubicBezTo>
                <a:cubicBezTo>
                  <a:pt x="37214" y="386316"/>
                  <a:pt x="42131" y="390548"/>
                  <a:pt x="47846" y="393405"/>
                </a:cubicBezTo>
                <a:cubicBezTo>
                  <a:pt x="75855" y="407410"/>
                  <a:pt x="109409" y="395463"/>
                  <a:pt x="138223" y="393405"/>
                </a:cubicBezTo>
                <a:cubicBezTo>
                  <a:pt x="145311" y="391633"/>
                  <a:pt x="152490" y="390189"/>
                  <a:pt x="159488" y="388089"/>
                </a:cubicBezTo>
                <a:cubicBezTo>
                  <a:pt x="170223" y="384868"/>
                  <a:pt x="191386" y="377456"/>
                  <a:pt x="191386" y="377456"/>
                </a:cubicBezTo>
                <a:cubicBezTo>
                  <a:pt x="227318" y="323555"/>
                  <a:pt x="196860" y="375246"/>
                  <a:pt x="207335" y="228600"/>
                </a:cubicBezTo>
                <a:cubicBezTo>
                  <a:pt x="207734" y="223011"/>
                  <a:pt x="211112" y="218040"/>
                  <a:pt x="212651" y="212652"/>
                </a:cubicBezTo>
                <a:cubicBezTo>
                  <a:pt x="225993" y="165951"/>
                  <a:pt x="210543" y="213655"/>
                  <a:pt x="223284" y="175438"/>
                </a:cubicBezTo>
                <a:cubicBezTo>
                  <a:pt x="227684" y="113831"/>
                  <a:pt x="234044" y="117467"/>
                  <a:pt x="223284" y="74428"/>
                </a:cubicBezTo>
                <a:cubicBezTo>
                  <a:pt x="221925" y="68991"/>
                  <a:pt x="221930" y="62442"/>
                  <a:pt x="217967" y="58479"/>
                </a:cubicBezTo>
                <a:cubicBezTo>
                  <a:pt x="208931" y="49443"/>
                  <a:pt x="196702" y="44302"/>
                  <a:pt x="186070" y="37214"/>
                </a:cubicBezTo>
                <a:lnTo>
                  <a:pt x="170121" y="26582"/>
                </a:lnTo>
                <a:cubicBezTo>
                  <a:pt x="166577" y="21266"/>
                  <a:pt x="164906" y="14019"/>
                  <a:pt x="159488" y="10633"/>
                </a:cubicBezTo>
                <a:cubicBezTo>
                  <a:pt x="149984" y="4693"/>
                  <a:pt x="127591" y="0"/>
                  <a:pt x="127591" y="0"/>
                </a:cubicBezTo>
                <a:cubicBezTo>
                  <a:pt x="120502" y="5316"/>
                  <a:pt x="112212" y="9326"/>
                  <a:pt x="106325" y="15949"/>
                </a:cubicBezTo>
                <a:cubicBezTo>
                  <a:pt x="97835" y="25500"/>
                  <a:pt x="85060" y="47847"/>
                  <a:pt x="85060" y="47847"/>
                </a:cubicBezTo>
                <a:lnTo>
                  <a:pt x="90377" y="85061"/>
                </a:lnTo>
                <a:close/>
              </a:path>
            </a:pathLst>
          </a:custGeom>
          <a:pattFill prst="lgConfetti">
            <a:fgClr>
              <a:srgbClr val="FFC000"/>
            </a:fgClr>
            <a:bgClr>
              <a:schemeClr val="bg1"/>
            </a:bgClr>
          </a:pattFill>
          <a:ln w="317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1493874" y="3418367"/>
            <a:ext cx="653903" cy="308345"/>
          </a:xfrm>
          <a:custGeom>
            <a:avLst/>
            <a:gdLst>
              <a:gd name="connsiteX0" fmla="*/ 0 w 653903"/>
              <a:gd name="connsiteY0" fmla="*/ 244549 h 308345"/>
              <a:gd name="connsiteX1" fmla="*/ 0 w 653903"/>
              <a:gd name="connsiteY1" fmla="*/ 244549 h 308345"/>
              <a:gd name="connsiteX2" fmla="*/ 69112 w 653903"/>
              <a:gd name="connsiteY2" fmla="*/ 303028 h 308345"/>
              <a:gd name="connsiteX3" fmla="*/ 90377 w 653903"/>
              <a:gd name="connsiteY3" fmla="*/ 308345 h 308345"/>
              <a:gd name="connsiteX4" fmla="*/ 180754 w 653903"/>
              <a:gd name="connsiteY4" fmla="*/ 303028 h 308345"/>
              <a:gd name="connsiteX5" fmla="*/ 196703 w 653903"/>
              <a:gd name="connsiteY5" fmla="*/ 297712 h 308345"/>
              <a:gd name="connsiteX6" fmla="*/ 212652 w 653903"/>
              <a:gd name="connsiteY6" fmla="*/ 281763 h 308345"/>
              <a:gd name="connsiteX7" fmla="*/ 244549 w 653903"/>
              <a:gd name="connsiteY7" fmla="*/ 271131 h 308345"/>
              <a:gd name="connsiteX8" fmla="*/ 361507 w 653903"/>
              <a:gd name="connsiteY8" fmla="*/ 255182 h 308345"/>
              <a:gd name="connsiteX9" fmla="*/ 377456 w 653903"/>
              <a:gd name="connsiteY9" fmla="*/ 244549 h 308345"/>
              <a:gd name="connsiteX10" fmla="*/ 393405 w 653903"/>
              <a:gd name="connsiteY10" fmla="*/ 239233 h 308345"/>
              <a:gd name="connsiteX11" fmla="*/ 404038 w 653903"/>
              <a:gd name="connsiteY11" fmla="*/ 223284 h 308345"/>
              <a:gd name="connsiteX12" fmla="*/ 419986 w 653903"/>
              <a:gd name="connsiteY12" fmla="*/ 212652 h 308345"/>
              <a:gd name="connsiteX13" fmla="*/ 430619 w 653903"/>
              <a:gd name="connsiteY13" fmla="*/ 180754 h 308345"/>
              <a:gd name="connsiteX14" fmla="*/ 435935 w 653903"/>
              <a:gd name="connsiteY14" fmla="*/ 164805 h 308345"/>
              <a:gd name="connsiteX15" fmla="*/ 451884 w 653903"/>
              <a:gd name="connsiteY15" fmla="*/ 159489 h 308345"/>
              <a:gd name="connsiteX16" fmla="*/ 489098 w 653903"/>
              <a:gd name="connsiteY16" fmla="*/ 164805 h 308345"/>
              <a:gd name="connsiteX17" fmla="*/ 520996 w 653903"/>
              <a:gd name="connsiteY17" fmla="*/ 175438 h 308345"/>
              <a:gd name="connsiteX18" fmla="*/ 536945 w 653903"/>
              <a:gd name="connsiteY18" fmla="*/ 191386 h 308345"/>
              <a:gd name="connsiteX19" fmla="*/ 542261 w 653903"/>
              <a:gd name="connsiteY19" fmla="*/ 207335 h 308345"/>
              <a:gd name="connsiteX20" fmla="*/ 558210 w 653903"/>
              <a:gd name="connsiteY20" fmla="*/ 217968 h 308345"/>
              <a:gd name="connsiteX21" fmla="*/ 579475 w 653903"/>
              <a:gd name="connsiteY21" fmla="*/ 239233 h 308345"/>
              <a:gd name="connsiteX22" fmla="*/ 590107 w 653903"/>
              <a:gd name="connsiteY22" fmla="*/ 255182 h 308345"/>
              <a:gd name="connsiteX23" fmla="*/ 595424 w 653903"/>
              <a:gd name="connsiteY23" fmla="*/ 260498 h 308345"/>
              <a:gd name="connsiteX24" fmla="*/ 653903 w 653903"/>
              <a:gd name="connsiteY24" fmla="*/ 207335 h 308345"/>
              <a:gd name="connsiteX25" fmla="*/ 563526 w 653903"/>
              <a:gd name="connsiteY25" fmla="*/ 132907 h 308345"/>
              <a:gd name="connsiteX26" fmla="*/ 526312 w 653903"/>
              <a:gd name="connsiteY26" fmla="*/ 116959 h 308345"/>
              <a:gd name="connsiteX27" fmla="*/ 483782 w 653903"/>
              <a:gd name="connsiteY27" fmla="*/ 111642 h 308345"/>
              <a:gd name="connsiteX28" fmla="*/ 473149 w 653903"/>
              <a:gd name="connsiteY28" fmla="*/ 90377 h 308345"/>
              <a:gd name="connsiteX29" fmla="*/ 435935 w 653903"/>
              <a:gd name="connsiteY29" fmla="*/ 10633 h 308345"/>
              <a:gd name="connsiteX30" fmla="*/ 356191 w 653903"/>
              <a:gd name="connsiteY30" fmla="*/ 0 h 308345"/>
              <a:gd name="connsiteX31" fmla="*/ 0 w 653903"/>
              <a:gd name="connsiteY31" fmla="*/ 244549 h 3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3903" h="308345">
                <a:moveTo>
                  <a:pt x="0" y="244549"/>
                </a:moveTo>
                <a:lnTo>
                  <a:pt x="0" y="244549"/>
                </a:lnTo>
                <a:cubicBezTo>
                  <a:pt x="10792" y="255341"/>
                  <a:pt x="48446" y="297861"/>
                  <a:pt x="69112" y="303028"/>
                </a:cubicBezTo>
                <a:lnTo>
                  <a:pt x="90377" y="308345"/>
                </a:lnTo>
                <a:cubicBezTo>
                  <a:pt x="120503" y="306573"/>
                  <a:pt x="150726" y="306031"/>
                  <a:pt x="180754" y="303028"/>
                </a:cubicBezTo>
                <a:cubicBezTo>
                  <a:pt x="186330" y="302470"/>
                  <a:pt x="192040" y="300820"/>
                  <a:pt x="196703" y="297712"/>
                </a:cubicBezTo>
                <a:cubicBezTo>
                  <a:pt x="202959" y="293542"/>
                  <a:pt x="206080" y="285414"/>
                  <a:pt x="212652" y="281763"/>
                </a:cubicBezTo>
                <a:cubicBezTo>
                  <a:pt x="222449" y="276320"/>
                  <a:pt x="244549" y="271131"/>
                  <a:pt x="244549" y="271131"/>
                </a:cubicBezTo>
                <a:cubicBezTo>
                  <a:pt x="291765" y="239653"/>
                  <a:pt x="237161" y="272138"/>
                  <a:pt x="361507" y="255182"/>
                </a:cubicBezTo>
                <a:cubicBezTo>
                  <a:pt x="367838" y="254319"/>
                  <a:pt x="371741" y="247406"/>
                  <a:pt x="377456" y="244549"/>
                </a:cubicBezTo>
                <a:cubicBezTo>
                  <a:pt x="382468" y="242043"/>
                  <a:pt x="388089" y="241005"/>
                  <a:pt x="393405" y="239233"/>
                </a:cubicBezTo>
                <a:cubicBezTo>
                  <a:pt x="396949" y="233917"/>
                  <a:pt x="399520" y="227802"/>
                  <a:pt x="404038" y="223284"/>
                </a:cubicBezTo>
                <a:cubicBezTo>
                  <a:pt x="408556" y="218766"/>
                  <a:pt x="416600" y="218070"/>
                  <a:pt x="419986" y="212652"/>
                </a:cubicBezTo>
                <a:cubicBezTo>
                  <a:pt x="425926" y="203148"/>
                  <a:pt x="427075" y="191387"/>
                  <a:pt x="430619" y="180754"/>
                </a:cubicBezTo>
                <a:cubicBezTo>
                  <a:pt x="432391" y="175438"/>
                  <a:pt x="430619" y="166577"/>
                  <a:pt x="435935" y="164805"/>
                </a:cubicBezTo>
                <a:lnTo>
                  <a:pt x="451884" y="159489"/>
                </a:lnTo>
                <a:cubicBezTo>
                  <a:pt x="464289" y="161261"/>
                  <a:pt x="476888" y="161987"/>
                  <a:pt x="489098" y="164805"/>
                </a:cubicBezTo>
                <a:cubicBezTo>
                  <a:pt x="500019" y="167325"/>
                  <a:pt x="520996" y="175438"/>
                  <a:pt x="520996" y="175438"/>
                </a:cubicBezTo>
                <a:cubicBezTo>
                  <a:pt x="526312" y="180754"/>
                  <a:pt x="532775" y="185131"/>
                  <a:pt x="536945" y="191386"/>
                </a:cubicBezTo>
                <a:cubicBezTo>
                  <a:pt x="540054" y="196049"/>
                  <a:pt x="538760" y="202959"/>
                  <a:pt x="542261" y="207335"/>
                </a:cubicBezTo>
                <a:cubicBezTo>
                  <a:pt x="546252" y="212324"/>
                  <a:pt x="552894" y="214424"/>
                  <a:pt x="558210" y="217968"/>
                </a:cubicBezTo>
                <a:cubicBezTo>
                  <a:pt x="569809" y="252766"/>
                  <a:pt x="553699" y="218612"/>
                  <a:pt x="579475" y="239233"/>
                </a:cubicBezTo>
                <a:cubicBezTo>
                  <a:pt x="584464" y="243224"/>
                  <a:pt x="586273" y="250071"/>
                  <a:pt x="590107" y="255182"/>
                </a:cubicBezTo>
                <a:cubicBezTo>
                  <a:pt x="591611" y="257187"/>
                  <a:pt x="593652" y="258726"/>
                  <a:pt x="595424" y="260498"/>
                </a:cubicBezTo>
                <a:lnTo>
                  <a:pt x="653903" y="207335"/>
                </a:lnTo>
                <a:lnTo>
                  <a:pt x="563526" y="132907"/>
                </a:lnTo>
                <a:lnTo>
                  <a:pt x="526312" y="116959"/>
                </a:lnTo>
                <a:lnTo>
                  <a:pt x="483782" y="111642"/>
                </a:lnTo>
                <a:lnTo>
                  <a:pt x="473149" y="90377"/>
                </a:lnTo>
                <a:lnTo>
                  <a:pt x="435935" y="10633"/>
                </a:lnTo>
                <a:lnTo>
                  <a:pt x="356191" y="0"/>
                </a:lnTo>
                <a:lnTo>
                  <a:pt x="0" y="244549"/>
                </a:lnTo>
                <a:close/>
              </a:path>
            </a:pathLst>
          </a:custGeom>
          <a:pattFill prst="lgConfetti">
            <a:fgClr>
              <a:srgbClr val="FFC000"/>
            </a:fgClr>
            <a:bgClr>
              <a:schemeClr val="bg1"/>
            </a:bgClr>
          </a:pattFill>
          <a:ln w="317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910" y="3990959"/>
            <a:ext cx="3867690" cy="27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6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datový model FOODIE</a:t>
            </a:r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101" y="838200"/>
            <a:ext cx="4905923" cy="590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878885"/>
            <a:ext cx="4145656" cy="308351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057400" y="1600200"/>
            <a:ext cx="60960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2" y="3048000"/>
            <a:ext cx="2889216" cy="312715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96536" y="3048000"/>
            <a:ext cx="2903551" cy="31271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8"/>
          <p:cNvCxnSpPr/>
          <p:nvPr/>
        </p:nvCxnSpPr>
        <p:spPr>
          <a:xfrm flipH="1">
            <a:off x="92765" y="1600200"/>
            <a:ext cx="1964635" cy="1447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2667000" y="1600200"/>
            <a:ext cx="333087" cy="1447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H="1">
            <a:off x="1600200" y="2209800"/>
            <a:ext cx="457200" cy="838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2666999" y="2209800"/>
            <a:ext cx="76201" cy="838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Volný tvar 21"/>
          <p:cNvSpPr/>
          <p:nvPr/>
        </p:nvSpPr>
        <p:spPr>
          <a:xfrm>
            <a:off x="967563" y="3413051"/>
            <a:ext cx="1924493" cy="1621465"/>
          </a:xfrm>
          <a:custGeom>
            <a:avLst/>
            <a:gdLst>
              <a:gd name="connsiteX0" fmla="*/ 0 w 1924493"/>
              <a:gd name="connsiteY0" fmla="*/ 850605 h 1621465"/>
              <a:gd name="connsiteX1" fmla="*/ 632637 w 1924493"/>
              <a:gd name="connsiteY1" fmla="*/ 1228061 h 1621465"/>
              <a:gd name="connsiteX2" fmla="*/ 1360967 w 1924493"/>
              <a:gd name="connsiteY2" fmla="*/ 1621465 h 1621465"/>
              <a:gd name="connsiteX3" fmla="*/ 1414130 w 1924493"/>
              <a:gd name="connsiteY3" fmla="*/ 1509823 h 1621465"/>
              <a:gd name="connsiteX4" fmla="*/ 1461977 w 1924493"/>
              <a:gd name="connsiteY4" fmla="*/ 1552354 h 1621465"/>
              <a:gd name="connsiteX5" fmla="*/ 1924493 w 1924493"/>
              <a:gd name="connsiteY5" fmla="*/ 600740 h 1621465"/>
              <a:gd name="connsiteX6" fmla="*/ 1265274 w 1924493"/>
              <a:gd name="connsiteY6" fmla="*/ 271130 h 1621465"/>
              <a:gd name="connsiteX7" fmla="*/ 1111102 w 1924493"/>
              <a:gd name="connsiteY7" fmla="*/ 409354 h 1621465"/>
              <a:gd name="connsiteX8" fmla="*/ 1052623 w 1924493"/>
              <a:gd name="connsiteY8" fmla="*/ 356191 h 1621465"/>
              <a:gd name="connsiteX9" fmla="*/ 1169581 w 1924493"/>
              <a:gd name="connsiteY9" fmla="*/ 217968 h 1621465"/>
              <a:gd name="connsiteX10" fmla="*/ 1105786 w 1924493"/>
              <a:gd name="connsiteY10" fmla="*/ 148856 h 1621465"/>
              <a:gd name="connsiteX11" fmla="*/ 1004777 w 1924493"/>
              <a:gd name="connsiteY11" fmla="*/ 101009 h 1621465"/>
              <a:gd name="connsiteX12" fmla="*/ 967563 w 1924493"/>
              <a:gd name="connsiteY12" fmla="*/ 21265 h 1621465"/>
              <a:gd name="connsiteX13" fmla="*/ 877186 w 1924493"/>
              <a:gd name="connsiteY13" fmla="*/ 0 h 1621465"/>
              <a:gd name="connsiteX14" fmla="*/ 558209 w 1924493"/>
              <a:gd name="connsiteY14" fmla="*/ 212651 h 1621465"/>
              <a:gd name="connsiteX15" fmla="*/ 159488 w 1924493"/>
              <a:gd name="connsiteY15" fmla="*/ 648586 h 1621465"/>
              <a:gd name="connsiteX16" fmla="*/ 0 w 1924493"/>
              <a:gd name="connsiteY16" fmla="*/ 850605 h 16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24493" h="1621465">
                <a:moveTo>
                  <a:pt x="0" y="850605"/>
                </a:moveTo>
                <a:lnTo>
                  <a:pt x="632637" y="1228061"/>
                </a:lnTo>
                <a:lnTo>
                  <a:pt x="1360967" y="1621465"/>
                </a:lnTo>
                <a:lnTo>
                  <a:pt x="1414130" y="1509823"/>
                </a:lnTo>
                <a:lnTo>
                  <a:pt x="1461977" y="1552354"/>
                </a:lnTo>
                <a:lnTo>
                  <a:pt x="1924493" y="600740"/>
                </a:lnTo>
                <a:lnTo>
                  <a:pt x="1265274" y="271130"/>
                </a:lnTo>
                <a:lnTo>
                  <a:pt x="1111102" y="409354"/>
                </a:lnTo>
                <a:lnTo>
                  <a:pt x="1052623" y="356191"/>
                </a:lnTo>
                <a:lnTo>
                  <a:pt x="1169581" y="217968"/>
                </a:lnTo>
                <a:lnTo>
                  <a:pt x="1105786" y="148856"/>
                </a:lnTo>
                <a:lnTo>
                  <a:pt x="1004777" y="101009"/>
                </a:lnTo>
                <a:lnTo>
                  <a:pt x="967563" y="21265"/>
                </a:lnTo>
                <a:lnTo>
                  <a:pt x="877186" y="0"/>
                </a:lnTo>
                <a:lnTo>
                  <a:pt x="558209" y="212651"/>
                </a:lnTo>
                <a:lnTo>
                  <a:pt x="159488" y="648586"/>
                </a:lnTo>
                <a:lnTo>
                  <a:pt x="0" y="850605"/>
                </a:lnTo>
                <a:close/>
              </a:path>
            </a:pathLst>
          </a:custGeom>
          <a:solidFill>
            <a:srgbClr val="FFC000"/>
          </a:solidFill>
          <a:ln w="635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4280100" y="4038600"/>
            <a:ext cx="1753674" cy="1158908"/>
          </a:xfrm>
          <a:custGeom>
            <a:avLst/>
            <a:gdLst>
              <a:gd name="connsiteX0" fmla="*/ 846814 w 1495120"/>
              <a:gd name="connsiteY0" fmla="*/ 20144 h 1171864"/>
              <a:gd name="connsiteX1" fmla="*/ 131197 w 1495120"/>
              <a:gd name="connsiteY1" fmla="*/ 139414 h 1171864"/>
              <a:gd name="connsiteX2" fmla="*/ 81501 w 1495120"/>
              <a:gd name="connsiteY2" fmla="*/ 1063753 h 1171864"/>
              <a:gd name="connsiteX3" fmla="*/ 995901 w 1495120"/>
              <a:gd name="connsiteY3" fmla="*/ 1143266 h 1171864"/>
              <a:gd name="connsiteX4" fmla="*/ 1492858 w 1495120"/>
              <a:gd name="connsiteY4" fmla="*/ 974301 h 1171864"/>
              <a:gd name="connsiteX5" fmla="*/ 1164866 w 1495120"/>
              <a:gd name="connsiteY5" fmla="*/ 238805 h 1171864"/>
              <a:gd name="connsiteX6" fmla="*/ 807058 w 1495120"/>
              <a:gd name="connsiteY6" fmla="*/ 89718 h 1171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5120" h="1171864">
                <a:moveTo>
                  <a:pt x="846814" y="20144"/>
                </a:moveTo>
                <a:cubicBezTo>
                  <a:pt x="552781" y="-7189"/>
                  <a:pt x="258749" y="-34521"/>
                  <a:pt x="131197" y="139414"/>
                </a:cubicBezTo>
                <a:cubicBezTo>
                  <a:pt x="3645" y="313349"/>
                  <a:pt x="-62616" y="896444"/>
                  <a:pt x="81501" y="1063753"/>
                </a:cubicBezTo>
                <a:cubicBezTo>
                  <a:pt x="225618" y="1231062"/>
                  <a:pt x="760675" y="1158175"/>
                  <a:pt x="995901" y="1143266"/>
                </a:cubicBezTo>
                <a:cubicBezTo>
                  <a:pt x="1231127" y="1128357"/>
                  <a:pt x="1464697" y="1125045"/>
                  <a:pt x="1492858" y="974301"/>
                </a:cubicBezTo>
                <a:cubicBezTo>
                  <a:pt x="1521019" y="823557"/>
                  <a:pt x="1279166" y="386236"/>
                  <a:pt x="1164866" y="238805"/>
                </a:cubicBezTo>
                <a:cubicBezTo>
                  <a:pt x="1050566" y="91375"/>
                  <a:pt x="928812" y="90546"/>
                  <a:pt x="807058" y="8971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2227521" y="3747977"/>
            <a:ext cx="664535" cy="1031358"/>
          </a:xfrm>
          <a:custGeom>
            <a:avLst/>
            <a:gdLst>
              <a:gd name="connsiteX0" fmla="*/ 111642 w 664535"/>
              <a:gd name="connsiteY0" fmla="*/ 0 h 1031358"/>
              <a:gd name="connsiteX1" fmla="*/ 15949 w 664535"/>
              <a:gd name="connsiteY1" fmla="*/ 95693 h 1031358"/>
              <a:gd name="connsiteX2" fmla="*/ 0 w 664535"/>
              <a:gd name="connsiteY2" fmla="*/ 191386 h 1031358"/>
              <a:gd name="connsiteX3" fmla="*/ 37214 w 664535"/>
              <a:gd name="connsiteY3" fmla="*/ 217967 h 1031358"/>
              <a:gd name="connsiteX4" fmla="*/ 53163 w 664535"/>
              <a:gd name="connsiteY4" fmla="*/ 233916 h 1031358"/>
              <a:gd name="connsiteX5" fmla="*/ 63795 w 664535"/>
              <a:gd name="connsiteY5" fmla="*/ 249865 h 1031358"/>
              <a:gd name="connsiteX6" fmla="*/ 79744 w 664535"/>
              <a:gd name="connsiteY6" fmla="*/ 255181 h 1031358"/>
              <a:gd name="connsiteX7" fmla="*/ 111642 w 664535"/>
              <a:gd name="connsiteY7" fmla="*/ 271130 h 1031358"/>
              <a:gd name="connsiteX8" fmla="*/ 143539 w 664535"/>
              <a:gd name="connsiteY8" fmla="*/ 297711 h 1031358"/>
              <a:gd name="connsiteX9" fmla="*/ 148856 w 664535"/>
              <a:gd name="connsiteY9" fmla="*/ 414670 h 1031358"/>
              <a:gd name="connsiteX10" fmla="*/ 127591 w 664535"/>
              <a:gd name="connsiteY10" fmla="*/ 430618 h 1031358"/>
              <a:gd name="connsiteX11" fmla="*/ 79744 w 664535"/>
              <a:gd name="connsiteY11" fmla="*/ 457200 h 1031358"/>
              <a:gd name="connsiteX12" fmla="*/ 47846 w 664535"/>
              <a:gd name="connsiteY12" fmla="*/ 489097 h 1031358"/>
              <a:gd name="connsiteX13" fmla="*/ 37214 w 664535"/>
              <a:gd name="connsiteY13" fmla="*/ 520995 h 1031358"/>
              <a:gd name="connsiteX14" fmla="*/ 53163 w 664535"/>
              <a:gd name="connsiteY14" fmla="*/ 627321 h 1031358"/>
              <a:gd name="connsiteX15" fmla="*/ 69112 w 664535"/>
              <a:gd name="connsiteY15" fmla="*/ 664535 h 1031358"/>
              <a:gd name="connsiteX16" fmla="*/ 85060 w 664535"/>
              <a:gd name="connsiteY16" fmla="*/ 675167 h 1031358"/>
              <a:gd name="connsiteX17" fmla="*/ 95693 w 664535"/>
              <a:gd name="connsiteY17" fmla="*/ 691116 h 1031358"/>
              <a:gd name="connsiteX18" fmla="*/ 111642 w 664535"/>
              <a:gd name="connsiteY18" fmla="*/ 707065 h 1031358"/>
              <a:gd name="connsiteX19" fmla="*/ 122274 w 664535"/>
              <a:gd name="connsiteY19" fmla="*/ 861237 h 1031358"/>
              <a:gd name="connsiteX20" fmla="*/ 111642 w 664535"/>
              <a:gd name="connsiteY20" fmla="*/ 999460 h 1031358"/>
              <a:gd name="connsiteX21" fmla="*/ 249865 w 664535"/>
              <a:gd name="connsiteY21" fmla="*/ 1031358 h 1031358"/>
              <a:gd name="connsiteX22" fmla="*/ 324293 w 664535"/>
              <a:gd name="connsiteY22" fmla="*/ 999460 h 1031358"/>
              <a:gd name="connsiteX23" fmla="*/ 664535 w 664535"/>
              <a:gd name="connsiteY23" fmla="*/ 260497 h 1031358"/>
              <a:gd name="connsiteX24" fmla="*/ 111642 w 664535"/>
              <a:gd name="connsiteY24" fmla="*/ 0 h 10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64535" h="1031358">
                <a:moveTo>
                  <a:pt x="111642" y="0"/>
                </a:moveTo>
                <a:lnTo>
                  <a:pt x="15949" y="95693"/>
                </a:lnTo>
                <a:lnTo>
                  <a:pt x="0" y="191386"/>
                </a:lnTo>
                <a:cubicBezTo>
                  <a:pt x="12405" y="200246"/>
                  <a:pt x="25310" y="208444"/>
                  <a:pt x="37214" y="217967"/>
                </a:cubicBezTo>
                <a:cubicBezTo>
                  <a:pt x="43085" y="222664"/>
                  <a:pt x="48350" y="228140"/>
                  <a:pt x="53163" y="233916"/>
                </a:cubicBezTo>
                <a:cubicBezTo>
                  <a:pt x="57253" y="238824"/>
                  <a:pt x="58806" y="245874"/>
                  <a:pt x="63795" y="249865"/>
                </a:cubicBezTo>
                <a:cubicBezTo>
                  <a:pt x="68171" y="253366"/>
                  <a:pt x="74428" y="253409"/>
                  <a:pt x="79744" y="255181"/>
                </a:cubicBezTo>
                <a:cubicBezTo>
                  <a:pt x="125452" y="285654"/>
                  <a:pt x="67621" y="249119"/>
                  <a:pt x="111642" y="271130"/>
                </a:cubicBezTo>
                <a:cubicBezTo>
                  <a:pt x="126444" y="278531"/>
                  <a:pt x="131783" y="285955"/>
                  <a:pt x="143539" y="297711"/>
                </a:cubicBezTo>
                <a:cubicBezTo>
                  <a:pt x="158898" y="343787"/>
                  <a:pt x="165664" y="350800"/>
                  <a:pt x="148856" y="414670"/>
                </a:cubicBezTo>
                <a:cubicBezTo>
                  <a:pt x="146601" y="423239"/>
                  <a:pt x="135284" y="426222"/>
                  <a:pt x="127591" y="430618"/>
                </a:cubicBezTo>
                <a:cubicBezTo>
                  <a:pt x="96396" y="448444"/>
                  <a:pt x="123427" y="413519"/>
                  <a:pt x="79744" y="457200"/>
                </a:cubicBezTo>
                <a:lnTo>
                  <a:pt x="47846" y="489097"/>
                </a:lnTo>
                <a:cubicBezTo>
                  <a:pt x="44302" y="499730"/>
                  <a:pt x="36283" y="509826"/>
                  <a:pt x="37214" y="520995"/>
                </a:cubicBezTo>
                <a:cubicBezTo>
                  <a:pt x="41179" y="568583"/>
                  <a:pt x="39110" y="585161"/>
                  <a:pt x="53163" y="627321"/>
                </a:cubicBezTo>
                <a:cubicBezTo>
                  <a:pt x="56857" y="638403"/>
                  <a:pt x="61811" y="655774"/>
                  <a:pt x="69112" y="664535"/>
                </a:cubicBezTo>
                <a:cubicBezTo>
                  <a:pt x="73202" y="669443"/>
                  <a:pt x="79744" y="671623"/>
                  <a:pt x="85060" y="675167"/>
                </a:cubicBezTo>
                <a:cubicBezTo>
                  <a:pt x="88604" y="680483"/>
                  <a:pt x="91603" y="686207"/>
                  <a:pt x="95693" y="691116"/>
                </a:cubicBezTo>
                <a:cubicBezTo>
                  <a:pt x="100506" y="696892"/>
                  <a:pt x="107991" y="700493"/>
                  <a:pt x="111642" y="707065"/>
                </a:cubicBezTo>
                <a:cubicBezTo>
                  <a:pt x="135162" y="749402"/>
                  <a:pt x="122274" y="830407"/>
                  <a:pt x="122274" y="861237"/>
                </a:cubicBezTo>
                <a:lnTo>
                  <a:pt x="111642" y="999460"/>
                </a:lnTo>
                <a:lnTo>
                  <a:pt x="249865" y="1031358"/>
                </a:lnTo>
                <a:lnTo>
                  <a:pt x="324293" y="999460"/>
                </a:lnTo>
                <a:lnTo>
                  <a:pt x="664535" y="260497"/>
                </a:lnTo>
                <a:lnTo>
                  <a:pt x="111642" y="0"/>
                </a:lnTo>
                <a:close/>
              </a:path>
            </a:pathLst>
          </a:custGeom>
          <a:pattFill prst="lgConfetti">
            <a:fgClr>
              <a:srgbClr val="FFC000"/>
            </a:fgClr>
            <a:bgClr>
              <a:schemeClr val="bg1"/>
            </a:bgClr>
          </a:pattFill>
          <a:ln w="317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1807535" y="3817088"/>
            <a:ext cx="229200" cy="400112"/>
          </a:xfrm>
          <a:custGeom>
            <a:avLst/>
            <a:gdLst>
              <a:gd name="connsiteX0" fmla="*/ 90377 w 229200"/>
              <a:gd name="connsiteY0" fmla="*/ 85061 h 400112"/>
              <a:gd name="connsiteX1" fmla="*/ 90377 w 229200"/>
              <a:gd name="connsiteY1" fmla="*/ 85061 h 400112"/>
              <a:gd name="connsiteX2" fmla="*/ 42530 w 229200"/>
              <a:gd name="connsiteY2" fmla="*/ 90377 h 400112"/>
              <a:gd name="connsiteX3" fmla="*/ 26581 w 229200"/>
              <a:gd name="connsiteY3" fmla="*/ 95693 h 400112"/>
              <a:gd name="connsiteX4" fmla="*/ 15949 w 229200"/>
              <a:gd name="connsiteY4" fmla="*/ 111642 h 400112"/>
              <a:gd name="connsiteX5" fmla="*/ 5316 w 229200"/>
              <a:gd name="connsiteY5" fmla="*/ 143540 h 400112"/>
              <a:gd name="connsiteX6" fmla="*/ 10632 w 229200"/>
              <a:gd name="connsiteY6" fmla="*/ 164805 h 400112"/>
              <a:gd name="connsiteX7" fmla="*/ 26581 w 229200"/>
              <a:gd name="connsiteY7" fmla="*/ 170121 h 400112"/>
              <a:gd name="connsiteX8" fmla="*/ 58479 w 229200"/>
              <a:gd name="connsiteY8" fmla="*/ 186070 h 400112"/>
              <a:gd name="connsiteX9" fmla="*/ 63795 w 229200"/>
              <a:gd name="connsiteY9" fmla="*/ 276447 h 400112"/>
              <a:gd name="connsiteX10" fmla="*/ 53163 w 229200"/>
              <a:gd name="connsiteY10" fmla="*/ 292396 h 400112"/>
              <a:gd name="connsiteX11" fmla="*/ 37214 w 229200"/>
              <a:gd name="connsiteY11" fmla="*/ 297712 h 400112"/>
              <a:gd name="connsiteX12" fmla="*/ 0 w 229200"/>
              <a:gd name="connsiteY12" fmla="*/ 334926 h 400112"/>
              <a:gd name="connsiteX13" fmla="*/ 15949 w 229200"/>
              <a:gd name="connsiteY13" fmla="*/ 377456 h 400112"/>
              <a:gd name="connsiteX14" fmla="*/ 31898 w 229200"/>
              <a:gd name="connsiteY14" fmla="*/ 382772 h 400112"/>
              <a:gd name="connsiteX15" fmla="*/ 47846 w 229200"/>
              <a:gd name="connsiteY15" fmla="*/ 393405 h 400112"/>
              <a:gd name="connsiteX16" fmla="*/ 138223 w 229200"/>
              <a:gd name="connsiteY16" fmla="*/ 393405 h 400112"/>
              <a:gd name="connsiteX17" fmla="*/ 159488 w 229200"/>
              <a:gd name="connsiteY17" fmla="*/ 388089 h 400112"/>
              <a:gd name="connsiteX18" fmla="*/ 191386 w 229200"/>
              <a:gd name="connsiteY18" fmla="*/ 377456 h 400112"/>
              <a:gd name="connsiteX19" fmla="*/ 207335 w 229200"/>
              <a:gd name="connsiteY19" fmla="*/ 228600 h 400112"/>
              <a:gd name="connsiteX20" fmla="*/ 212651 w 229200"/>
              <a:gd name="connsiteY20" fmla="*/ 212652 h 400112"/>
              <a:gd name="connsiteX21" fmla="*/ 223284 w 229200"/>
              <a:gd name="connsiteY21" fmla="*/ 175438 h 400112"/>
              <a:gd name="connsiteX22" fmla="*/ 223284 w 229200"/>
              <a:gd name="connsiteY22" fmla="*/ 74428 h 400112"/>
              <a:gd name="connsiteX23" fmla="*/ 217967 w 229200"/>
              <a:gd name="connsiteY23" fmla="*/ 58479 h 400112"/>
              <a:gd name="connsiteX24" fmla="*/ 186070 w 229200"/>
              <a:gd name="connsiteY24" fmla="*/ 37214 h 400112"/>
              <a:gd name="connsiteX25" fmla="*/ 170121 w 229200"/>
              <a:gd name="connsiteY25" fmla="*/ 26582 h 400112"/>
              <a:gd name="connsiteX26" fmla="*/ 159488 w 229200"/>
              <a:gd name="connsiteY26" fmla="*/ 10633 h 400112"/>
              <a:gd name="connsiteX27" fmla="*/ 127591 w 229200"/>
              <a:gd name="connsiteY27" fmla="*/ 0 h 400112"/>
              <a:gd name="connsiteX28" fmla="*/ 106325 w 229200"/>
              <a:gd name="connsiteY28" fmla="*/ 15949 h 400112"/>
              <a:gd name="connsiteX29" fmla="*/ 85060 w 229200"/>
              <a:gd name="connsiteY29" fmla="*/ 47847 h 400112"/>
              <a:gd name="connsiteX30" fmla="*/ 90377 w 229200"/>
              <a:gd name="connsiteY30" fmla="*/ 85061 h 40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29200" h="400112">
                <a:moveTo>
                  <a:pt x="90377" y="85061"/>
                </a:moveTo>
                <a:lnTo>
                  <a:pt x="90377" y="85061"/>
                </a:lnTo>
                <a:cubicBezTo>
                  <a:pt x="74428" y="86833"/>
                  <a:pt x="58359" y="87739"/>
                  <a:pt x="42530" y="90377"/>
                </a:cubicBezTo>
                <a:cubicBezTo>
                  <a:pt x="37002" y="91298"/>
                  <a:pt x="30957" y="92192"/>
                  <a:pt x="26581" y="95693"/>
                </a:cubicBezTo>
                <a:cubicBezTo>
                  <a:pt x="21592" y="99684"/>
                  <a:pt x="18544" y="105803"/>
                  <a:pt x="15949" y="111642"/>
                </a:cubicBezTo>
                <a:cubicBezTo>
                  <a:pt x="11397" y="121884"/>
                  <a:pt x="5316" y="143540"/>
                  <a:pt x="5316" y="143540"/>
                </a:cubicBezTo>
                <a:cubicBezTo>
                  <a:pt x="7088" y="150628"/>
                  <a:pt x="6068" y="159100"/>
                  <a:pt x="10632" y="164805"/>
                </a:cubicBezTo>
                <a:cubicBezTo>
                  <a:pt x="14133" y="169181"/>
                  <a:pt x="21569" y="167615"/>
                  <a:pt x="26581" y="170121"/>
                </a:cubicBezTo>
                <a:cubicBezTo>
                  <a:pt x="67804" y="190733"/>
                  <a:pt x="18391" y="172708"/>
                  <a:pt x="58479" y="186070"/>
                </a:cubicBezTo>
                <a:cubicBezTo>
                  <a:pt x="72307" y="227554"/>
                  <a:pt x="75356" y="222494"/>
                  <a:pt x="63795" y="276447"/>
                </a:cubicBezTo>
                <a:cubicBezTo>
                  <a:pt x="62456" y="282694"/>
                  <a:pt x="58152" y="288405"/>
                  <a:pt x="53163" y="292396"/>
                </a:cubicBezTo>
                <a:cubicBezTo>
                  <a:pt x="48787" y="295897"/>
                  <a:pt x="42530" y="295940"/>
                  <a:pt x="37214" y="297712"/>
                </a:cubicBezTo>
                <a:cubicBezTo>
                  <a:pt x="653" y="322085"/>
                  <a:pt x="9357" y="306854"/>
                  <a:pt x="0" y="334926"/>
                </a:cubicBezTo>
                <a:cubicBezTo>
                  <a:pt x="2882" y="349336"/>
                  <a:pt x="2911" y="367026"/>
                  <a:pt x="15949" y="377456"/>
                </a:cubicBezTo>
                <a:cubicBezTo>
                  <a:pt x="20325" y="380957"/>
                  <a:pt x="26582" y="381000"/>
                  <a:pt x="31898" y="382772"/>
                </a:cubicBezTo>
                <a:cubicBezTo>
                  <a:pt x="37214" y="386316"/>
                  <a:pt x="42131" y="390548"/>
                  <a:pt x="47846" y="393405"/>
                </a:cubicBezTo>
                <a:cubicBezTo>
                  <a:pt x="75855" y="407410"/>
                  <a:pt x="109409" y="395463"/>
                  <a:pt x="138223" y="393405"/>
                </a:cubicBezTo>
                <a:cubicBezTo>
                  <a:pt x="145311" y="391633"/>
                  <a:pt x="152490" y="390189"/>
                  <a:pt x="159488" y="388089"/>
                </a:cubicBezTo>
                <a:cubicBezTo>
                  <a:pt x="170223" y="384868"/>
                  <a:pt x="191386" y="377456"/>
                  <a:pt x="191386" y="377456"/>
                </a:cubicBezTo>
                <a:cubicBezTo>
                  <a:pt x="227318" y="323555"/>
                  <a:pt x="196860" y="375246"/>
                  <a:pt x="207335" y="228600"/>
                </a:cubicBezTo>
                <a:cubicBezTo>
                  <a:pt x="207734" y="223011"/>
                  <a:pt x="211112" y="218040"/>
                  <a:pt x="212651" y="212652"/>
                </a:cubicBezTo>
                <a:cubicBezTo>
                  <a:pt x="225993" y="165951"/>
                  <a:pt x="210543" y="213655"/>
                  <a:pt x="223284" y="175438"/>
                </a:cubicBezTo>
                <a:cubicBezTo>
                  <a:pt x="227684" y="113831"/>
                  <a:pt x="234044" y="117467"/>
                  <a:pt x="223284" y="74428"/>
                </a:cubicBezTo>
                <a:cubicBezTo>
                  <a:pt x="221925" y="68991"/>
                  <a:pt x="221930" y="62442"/>
                  <a:pt x="217967" y="58479"/>
                </a:cubicBezTo>
                <a:cubicBezTo>
                  <a:pt x="208931" y="49443"/>
                  <a:pt x="196702" y="44302"/>
                  <a:pt x="186070" y="37214"/>
                </a:cubicBezTo>
                <a:lnTo>
                  <a:pt x="170121" y="26582"/>
                </a:lnTo>
                <a:cubicBezTo>
                  <a:pt x="166577" y="21266"/>
                  <a:pt x="164906" y="14019"/>
                  <a:pt x="159488" y="10633"/>
                </a:cubicBezTo>
                <a:cubicBezTo>
                  <a:pt x="149984" y="4693"/>
                  <a:pt x="127591" y="0"/>
                  <a:pt x="127591" y="0"/>
                </a:cubicBezTo>
                <a:cubicBezTo>
                  <a:pt x="120502" y="5316"/>
                  <a:pt x="112212" y="9326"/>
                  <a:pt x="106325" y="15949"/>
                </a:cubicBezTo>
                <a:cubicBezTo>
                  <a:pt x="97835" y="25500"/>
                  <a:pt x="85060" y="47847"/>
                  <a:pt x="85060" y="47847"/>
                </a:cubicBezTo>
                <a:lnTo>
                  <a:pt x="90377" y="85061"/>
                </a:lnTo>
                <a:close/>
              </a:path>
            </a:pathLst>
          </a:custGeom>
          <a:pattFill prst="lgConfetti">
            <a:fgClr>
              <a:srgbClr val="FFC000"/>
            </a:fgClr>
            <a:bgClr>
              <a:schemeClr val="bg1"/>
            </a:bgClr>
          </a:pattFill>
          <a:ln w="317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1493874" y="3418367"/>
            <a:ext cx="653903" cy="308345"/>
          </a:xfrm>
          <a:custGeom>
            <a:avLst/>
            <a:gdLst>
              <a:gd name="connsiteX0" fmla="*/ 0 w 653903"/>
              <a:gd name="connsiteY0" fmla="*/ 244549 h 308345"/>
              <a:gd name="connsiteX1" fmla="*/ 0 w 653903"/>
              <a:gd name="connsiteY1" fmla="*/ 244549 h 308345"/>
              <a:gd name="connsiteX2" fmla="*/ 69112 w 653903"/>
              <a:gd name="connsiteY2" fmla="*/ 303028 h 308345"/>
              <a:gd name="connsiteX3" fmla="*/ 90377 w 653903"/>
              <a:gd name="connsiteY3" fmla="*/ 308345 h 308345"/>
              <a:gd name="connsiteX4" fmla="*/ 180754 w 653903"/>
              <a:gd name="connsiteY4" fmla="*/ 303028 h 308345"/>
              <a:gd name="connsiteX5" fmla="*/ 196703 w 653903"/>
              <a:gd name="connsiteY5" fmla="*/ 297712 h 308345"/>
              <a:gd name="connsiteX6" fmla="*/ 212652 w 653903"/>
              <a:gd name="connsiteY6" fmla="*/ 281763 h 308345"/>
              <a:gd name="connsiteX7" fmla="*/ 244549 w 653903"/>
              <a:gd name="connsiteY7" fmla="*/ 271131 h 308345"/>
              <a:gd name="connsiteX8" fmla="*/ 361507 w 653903"/>
              <a:gd name="connsiteY8" fmla="*/ 255182 h 308345"/>
              <a:gd name="connsiteX9" fmla="*/ 377456 w 653903"/>
              <a:gd name="connsiteY9" fmla="*/ 244549 h 308345"/>
              <a:gd name="connsiteX10" fmla="*/ 393405 w 653903"/>
              <a:gd name="connsiteY10" fmla="*/ 239233 h 308345"/>
              <a:gd name="connsiteX11" fmla="*/ 404038 w 653903"/>
              <a:gd name="connsiteY11" fmla="*/ 223284 h 308345"/>
              <a:gd name="connsiteX12" fmla="*/ 419986 w 653903"/>
              <a:gd name="connsiteY12" fmla="*/ 212652 h 308345"/>
              <a:gd name="connsiteX13" fmla="*/ 430619 w 653903"/>
              <a:gd name="connsiteY13" fmla="*/ 180754 h 308345"/>
              <a:gd name="connsiteX14" fmla="*/ 435935 w 653903"/>
              <a:gd name="connsiteY14" fmla="*/ 164805 h 308345"/>
              <a:gd name="connsiteX15" fmla="*/ 451884 w 653903"/>
              <a:gd name="connsiteY15" fmla="*/ 159489 h 308345"/>
              <a:gd name="connsiteX16" fmla="*/ 489098 w 653903"/>
              <a:gd name="connsiteY16" fmla="*/ 164805 h 308345"/>
              <a:gd name="connsiteX17" fmla="*/ 520996 w 653903"/>
              <a:gd name="connsiteY17" fmla="*/ 175438 h 308345"/>
              <a:gd name="connsiteX18" fmla="*/ 536945 w 653903"/>
              <a:gd name="connsiteY18" fmla="*/ 191386 h 308345"/>
              <a:gd name="connsiteX19" fmla="*/ 542261 w 653903"/>
              <a:gd name="connsiteY19" fmla="*/ 207335 h 308345"/>
              <a:gd name="connsiteX20" fmla="*/ 558210 w 653903"/>
              <a:gd name="connsiteY20" fmla="*/ 217968 h 308345"/>
              <a:gd name="connsiteX21" fmla="*/ 579475 w 653903"/>
              <a:gd name="connsiteY21" fmla="*/ 239233 h 308345"/>
              <a:gd name="connsiteX22" fmla="*/ 590107 w 653903"/>
              <a:gd name="connsiteY22" fmla="*/ 255182 h 308345"/>
              <a:gd name="connsiteX23" fmla="*/ 595424 w 653903"/>
              <a:gd name="connsiteY23" fmla="*/ 260498 h 308345"/>
              <a:gd name="connsiteX24" fmla="*/ 653903 w 653903"/>
              <a:gd name="connsiteY24" fmla="*/ 207335 h 308345"/>
              <a:gd name="connsiteX25" fmla="*/ 563526 w 653903"/>
              <a:gd name="connsiteY25" fmla="*/ 132907 h 308345"/>
              <a:gd name="connsiteX26" fmla="*/ 526312 w 653903"/>
              <a:gd name="connsiteY26" fmla="*/ 116959 h 308345"/>
              <a:gd name="connsiteX27" fmla="*/ 483782 w 653903"/>
              <a:gd name="connsiteY27" fmla="*/ 111642 h 308345"/>
              <a:gd name="connsiteX28" fmla="*/ 473149 w 653903"/>
              <a:gd name="connsiteY28" fmla="*/ 90377 h 308345"/>
              <a:gd name="connsiteX29" fmla="*/ 435935 w 653903"/>
              <a:gd name="connsiteY29" fmla="*/ 10633 h 308345"/>
              <a:gd name="connsiteX30" fmla="*/ 356191 w 653903"/>
              <a:gd name="connsiteY30" fmla="*/ 0 h 308345"/>
              <a:gd name="connsiteX31" fmla="*/ 0 w 653903"/>
              <a:gd name="connsiteY31" fmla="*/ 244549 h 3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3903" h="308345">
                <a:moveTo>
                  <a:pt x="0" y="244549"/>
                </a:moveTo>
                <a:lnTo>
                  <a:pt x="0" y="244549"/>
                </a:lnTo>
                <a:cubicBezTo>
                  <a:pt x="10792" y="255341"/>
                  <a:pt x="48446" y="297861"/>
                  <a:pt x="69112" y="303028"/>
                </a:cubicBezTo>
                <a:lnTo>
                  <a:pt x="90377" y="308345"/>
                </a:lnTo>
                <a:cubicBezTo>
                  <a:pt x="120503" y="306573"/>
                  <a:pt x="150726" y="306031"/>
                  <a:pt x="180754" y="303028"/>
                </a:cubicBezTo>
                <a:cubicBezTo>
                  <a:pt x="186330" y="302470"/>
                  <a:pt x="192040" y="300820"/>
                  <a:pt x="196703" y="297712"/>
                </a:cubicBezTo>
                <a:cubicBezTo>
                  <a:pt x="202959" y="293542"/>
                  <a:pt x="206080" y="285414"/>
                  <a:pt x="212652" y="281763"/>
                </a:cubicBezTo>
                <a:cubicBezTo>
                  <a:pt x="222449" y="276320"/>
                  <a:pt x="244549" y="271131"/>
                  <a:pt x="244549" y="271131"/>
                </a:cubicBezTo>
                <a:cubicBezTo>
                  <a:pt x="291765" y="239653"/>
                  <a:pt x="237161" y="272138"/>
                  <a:pt x="361507" y="255182"/>
                </a:cubicBezTo>
                <a:cubicBezTo>
                  <a:pt x="367838" y="254319"/>
                  <a:pt x="371741" y="247406"/>
                  <a:pt x="377456" y="244549"/>
                </a:cubicBezTo>
                <a:cubicBezTo>
                  <a:pt x="382468" y="242043"/>
                  <a:pt x="388089" y="241005"/>
                  <a:pt x="393405" y="239233"/>
                </a:cubicBezTo>
                <a:cubicBezTo>
                  <a:pt x="396949" y="233917"/>
                  <a:pt x="399520" y="227802"/>
                  <a:pt x="404038" y="223284"/>
                </a:cubicBezTo>
                <a:cubicBezTo>
                  <a:pt x="408556" y="218766"/>
                  <a:pt x="416600" y="218070"/>
                  <a:pt x="419986" y="212652"/>
                </a:cubicBezTo>
                <a:cubicBezTo>
                  <a:pt x="425926" y="203148"/>
                  <a:pt x="427075" y="191387"/>
                  <a:pt x="430619" y="180754"/>
                </a:cubicBezTo>
                <a:cubicBezTo>
                  <a:pt x="432391" y="175438"/>
                  <a:pt x="430619" y="166577"/>
                  <a:pt x="435935" y="164805"/>
                </a:cubicBezTo>
                <a:lnTo>
                  <a:pt x="451884" y="159489"/>
                </a:lnTo>
                <a:cubicBezTo>
                  <a:pt x="464289" y="161261"/>
                  <a:pt x="476888" y="161987"/>
                  <a:pt x="489098" y="164805"/>
                </a:cubicBezTo>
                <a:cubicBezTo>
                  <a:pt x="500019" y="167325"/>
                  <a:pt x="520996" y="175438"/>
                  <a:pt x="520996" y="175438"/>
                </a:cubicBezTo>
                <a:cubicBezTo>
                  <a:pt x="526312" y="180754"/>
                  <a:pt x="532775" y="185131"/>
                  <a:pt x="536945" y="191386"/>
                </a:cubicBezTo>
                <a:cubicBezTo>
                  <a:pt x="540054" y="196049"/>
                  <a:pt x="538760" y="202959"/>
                  <a:pt x="542261" y="207335"/>
                </a:cubicBezTo>
                <a:cubicBezTo>
                  <a:pt x="546252" y="212324"/>
                  <a:pt x="552894" y="214424"/>
                  <a:pt x="558210" y="217968"/>
                </a:cubicBezTo>
                <a:cubicBezTo>
                  <a:pt x="569809" y="252766"/>
                  <a:pt x="553699" y="218612"/>
                  <a:pt x="579475" y="239233"/>
                </a:cubicBezTo>
                <a:cubicBezTo>
                  <a:pt x="584464" y="243224"/>
                  <a:pt x="586273" y="250071"/>
                  <a:pt x="590107" y="255182"/>
                </a:cubicBezTo>
                <a:cubicBezTo>
                  <a:pt x="591611" y="257187"/>
                  <a:pt x="593652" y="258726"/>
                  <a:pt x="595424" y="260498"/>
                </a:cubicBezTo>
                <a:lnTo>
                  <a:pt x="653903" y="207335"/>
                </a:lnTo>
                <a:lnTo>
                  <a:pt x="563526" y="132907"/>
                </a:lnTo>
                <a:lnTo>
                  <a:pt x="526312" y="116959"/>
                </a:lnTo>
                <a:lnTo>
                  <a:pt x="483782" y="111642"/>
                </a:lnTo>
                <a:lnTo>
                  <a:pt x="473149" y="90377"/>
                </a:lnTo>
                <a:lnTo>
                  <a:pt x="435935" y="10633"/>
                </a:lnTo>
                <a:lnTo>
                  <a:pt x="356191" y="0"/>
                </a:lnTo>
                <a:lnTo>
                  <a:pt x="0" y="244549"/>
                </a:lnTo>
                <a:close/>
              </a:path>
            </a:pathLst>
          </a:custGeom>
          <a:pattFill prst="lgConfetti">
            <a:fgClr>
              <a:srgbClr val="FFC000"/>
            </a:fgClr>
            <a:bgClr>
              <a:schemeClr val="bg1"/>
            </a:bgClr>
          </a:pattFill>
          <a:ln w="317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21" name="Tabulk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033009"/>
              </p:ext>
            </p:extLst>
          </p:nvPr>
        </p:nvGraphicFramePr>
        <p:xfrm>
          <a:off x="3307611" y="698994"/>
          <a:ext cx="5715000" cy="33972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33600"/>
                <a:gridCol w="3581400"/>
              </a:tblGrid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Vlastnost látek zásahu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Hodnota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1"/>
                          </a:solidFill>
                        </a:rPr>
                        <a:t>Typ zásahu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aseline="0" dirty="0" smtClean="0">
                          <a:solidFill>
                            <a:schemeClr val="tx1"/>
                          </a:solidFill>
                        </a:rPr>
                        <a:t>aplikace herbicidu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Status</a:t>
                      </a:r>
                      <a:endParaRPr lang="cs-CZ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probíhající</a:t>
                      </a:r>
                      <a:endParaRPr lang="cs-CZ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Počátek</a:t>
                      </a:r>
                      <a:r>
                        <a:rPr lang="cs-CZ" sz="16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zásahu</a:t>
                      </a:r>
                      <a:endParaRPr lang="cs-CZ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2015-04-22</a:t>
                      </a:r>
                      <a:endParaRPr lang="cs-CZ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Zodpovědná osoba</a:t>
                      </a:r>
                      <a:endParaRPr lang="cs-CZ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Já První</a:t>
                      </a:r>
                      <a:r>
                        <a:rPr lang="en-US" sz="16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, </a:t>
                      </a:r>
                      <a:r>
                        <a:rPr lang="cs-CZ" sz="16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agronom</a:t>
                      </a:r>
                      <a:r>
                        <a:rPr lang="en-US" sz="16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, </a:t>
                      </a:r>
                      <a:r>
                        <a:rPr lang="cs-CZ" sz="16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klapka</a:t>
                      </a:r>
                      <a:r>
                        <a:rPr lang="en-US" sz="16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7435</a:t>
                      </a:r>
                      <a:endParaRPr lang="cs-CZ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Množství látky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70 </a:t>
                      </a:r>
                      <a:r>
                        <a:rPr lang="en-US" sz="1600" dirty="0" err="1" smtClean="0"/>
                        <a:t>litr</a:t>
                      </a:r>
                      <a:r>
                        <a:rPr lang="cs-CZ" sz="1600" dirty="0" smtClean="0"/>
                        <a:t>ů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Aplikační šířka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25 met</a:t>
                      </a:r>
                      <a:r>
                        <a:rPr lang="cs-CZ" sz="1600" dirty="0" err="1" smtClean="0"/>
                        <a:t>rů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Způsob</a:t>
                      </a:r>
                      <a:r>
                        <a:rPr lang="cs-CZ" sz="1600" baseline="0" dirty="0" smtClean="0"/>
                        <a:t> aplikace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Postřikovací stroj</a:t>
                      </a:r>
                      <a:endParaRPr lang="cs-CZ" sz="1600" dirty="0"/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Produ</a:t>
                      </a:r>
                      <a:r>
                        <a:rPr lang="cs-CZ" sz="1600" dirty="0" smtClean="0"/>
                        <a:t>k</a:t>
                      </a:r>
                      <a:r>
                        <a:rPr lang="en-US" sz="1600" dirty="0" smtClean="0"/>
                        <a:t>t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u="sng" dirty="0" smtClean="0">
                          <a:solidFill>
                            <a:schemeClr val="accent6"/>
                          </a:solidFill>
                        </a:rPr>
                        <a:t>Roundup®</a:t>
                      </a:r>
                      <a:endParaRPr lang="cs-CZ" sz="1600" u="sng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3397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…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…</a:t>
                      </a:r>
                      <a:endParaRPr lang="cs-CZ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1524000"/>
            <a:ext cx="7532834" cy="3710714"/>
          </a:xfrm>
          <a:prstGeom prst="rect">
            <a:avLst/>
          </a:prstGeom>
        </p:spPr>
      </p:pic>
      <p:graphicFrame>
        <p:nvGraphicFramePr>
          <p:cNvPr id="18" name="Tabulk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688692"/>
              </p:ext>
            </p:extLst>
          </p:nvPr>
        </p:nvGraphicFramePr>
        <p:xfrm>
          <a:off x="76200" y="2743200"/>
          <a:ext cx="5562600" cy="3688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76704"/>
                <a:gridCol w="3485896"/>
              </a:tblGrid>
              <a:tr h="325459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Vlastnost produktu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Hodnota</a:t>
                      </a:r>
                      <a:endParaRPr lang="cs-CZ" sz="1600" dirty="0"/>
                    </a:p>
                  </a:txBody>
                  <a:tcPr/>
                </a:tc>
              </a:tr>
              <a:tr h="325459"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1"/>
                          </a:solidFill>
                        </a:rPr>
                        <a:t>Kód produktu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01475200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25459"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1"/>
                          </a:solidFill>
                        </a:rPr>
                        <a:t>Název produktu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dirty="0" smtClean="0">
                          <a:solidFill>
                            <a:schemeClr val="tx1"/>
                          </a:solidFill>
                        </a:rPr>
                        <a:t>Roundup®</a:t>
                      </a:r>
                      <a:r>
                        <a:rPr lang="cs-CZ" sz="1600" u="none" dirty="0" smtClean="0">
                          <a:solidFill>
                            <a:schemeClr val="tx1"/>
                          </a:solidFill>
                        </a:rPr>
                        <a:t> Rapid (4461-1)</a:t>
                      </a:r>
                    </a:p>
                  </a:txBody>
                  <a:tcPr/>
                </a:tc>
              </a:tr>
              <a:tr h="325459"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1"/>
                          </a:solidFill>
                        </a:rPr>
                        <a:t>Typ produktu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herbicid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25459"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1"/>
                          </a:solidFill>
                        </a:rPr>
                        <a:t>Výrobce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MONSANTO®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25459"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1"/>
                          </a:solidFill>
                        </a:rPr>
                        <a:t>URL registru UKZUZ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u="sng" dirty="0" smtClean="0">
                          <a:solidFill>
                            <a:schemeClr val="accent6"/>
                          </a:solidFill>
                          <a:hlinkClick r:id="rId6"/>
                        </a:rPr>
                        <a:t>http://eagri.cz/public/app/eagriapp/POR/Detail.aspx?id=28141&amp;stamp=1484898352388</a:t>
                      </a:r>
                      <a:r>
                        <a:rPr lang="cs-CZ" sz="1600" u="sng" dirty="0" smtClean="0">
                          <a:solidFill>
                            <a:schemeClr val="accent6"/>
                          </a:solidFill>
                        </a:rPr>
                        <a:t> </a:t>
                      </a:r>
                      <a:endParaRPr lang="cs-CZ" sz="1600" u="sng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1022001"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1"/>
                          </a:solidFill>
                        </a:rPr>
                        <a:t>Bezpečnostní</a:t>
                      </a:r>
                      <a:r>
                        <a:rPr lang="cs-CZ" sz="1600" baseline="0" dirty="0" smtClean="0">
                          <a:solidFill>
                            <a:schemeClr val="tx1"/>
                          </a:solidFill>
                        </a:rPr>
                        <a:t> označení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Xi</a:t>
                      </a: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Dráždivý</a:t>
                      </a:r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 - Nebezpečný pro životní prostředí</a:t>
                      </a:r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endParaRPr lang="cs-CZ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Volný tvar 19"/>
          <p:cNvSpPr/>
          <p:nvPr/>
        </p:nvSpPr>
        <p:spPr>
          <a:xfrm>
            <a:off x="5830545" y="5406887"/>
            <a:ext cx="1669646" cy="1348249"/>
          </a:xfrm>
          <a:custGeom>
            <a:avLst/>
            <a:gdLst>
              <a:gd name="connsiteX0" fmla="*/ 947942 w 1669646"/>
              <a:gd name="connsiteY0" fmla="*/ 59635 h 1348249"/>
              <a:gd name="connsiteX1" fmla="*/ 132933 w 1669646"/>
              <a:gd name="connsiteY1" fmla="*/ 188843 h 1348249"/>
              <a:gd name="connsiteX2" fmla="*/ 73298 w 1669646"/>
              <a:gd name="connsiteY2" fmla="*/ 1152939 h 1348249"/>
              <a:gd name="connsiteX3" fmla="*/ 858490 w 1669646"/>
              <a:gd name="connsiteY3" fmla="*/ 1272209 h 1348249"/>
              <a:gd name="connsiteX4" fmla="*/ 1633742 w 1669646"/>
              <a:gd name="connsiteY4" fmla="*/ 1272209 h 1348249"/>
              <a:gd name="connsiteX5" fmla="*/ 1484655 w 1669646"/>
              <a:gd name="connsiteY5" fmla="*/ 308113 h 1348249"/>
              <a:gd name="connsiteX6" fmla="*/ 987698 w 1669646"/>
              <a:gd name="connsiteY6" fmla="*/ 0 h 1348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9646" h="1348249">
                <a:moveTo>
                  <a:pt x="947942" y="59635"/>
                </a:moveTo>
                <a:cubicBezTo>
                  <a:pt x="613324" y="33130"/>
                  <a:pt x="278707" y="6626"/>
                  <a:pt x="132933" y="188843"/>
                </a:cubicBezTo>
                <a:cubicBezTo>
                  <a:pt x="-12841" y="371060"/>
                  <a:pt x="-47628" y="972378"/>
                  <a:pt x="73298" y="1152939"/>
                </a:cubicBezTo>
                <a:cubicBezTo>
                  <a:pt x="194224" y="1333500"/>
                  <a:pt x="598416" y="1252331"/>
                  <a:pt x="858490" y="1272209"/>
                </a:cubicBezTo>
                <a:cubicBezTo>
                  <a:pt x="1118564" y="1292087"/>
                  <a:pt x="1529381" y="1432892"/>
                  <a:pt x="1633742" y="1272209"/>
                </a:cubicBezTo>
                <a:cubicBezTo>
                  <a:pt x="1738103" y="1111526"/>
                  <a:pt x="1592329" y="520148"/>
                  <a:pt x="1484655" y="308113"/>
                </a:cubicBezTo>
                <a:cubicBezTo>
                  <a:pt x="1376981" y="96078"/>
                  <a:pt x="1182339" y="48039"/>
                  <a:pt x="987698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447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datový model FOODIE</a:t>
            </a:r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101" y="838200"/>
            <a:ext cx="4905923" cy="59058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olný tvar 1"/>
          <p:cNvSpPr/>
          <p:nvPr/>
        </p:nvSpPr>
        <p:spPr>
          <a:xfrm>
            <a:off x="6019800" y="2617932"/>
            <a:ext cx="1202646" cy="879398"/>
          </a:xfrm>
          <a:custGeom>
            <a:avLst/>
            <a:gdLst>
              <a:gd name="connsiteX0" fmla="*/ 619716 w 1260293"/>
              <a:gd name="connsiteY0" fmla="*/ 7573 h 879398"/>
              <a:gd name="connsiteX1" fmla="*/ 58401 w 1260293"/>
              <a:gd name="connsiteY1" fmla="*/ 116215 h 879398"/>
              <a:gd name="connsiteX2" fmla="*/ 121776 w 1260293"/>
              <a:gd name="connsiteY2" fmla="*/ 813331 h 879398"/>
              <a:gd name="connsiteX3" fmla="*/ 981855 w 1260293"/>
              <a:gd name="connsiteY3" fmla="*/ 849545 h 879398"/>
              <a:gd name="connsiteX4" fmla="*/ 1253459 w 1260293"/>
              <a:gd name="connsiteY4" fmla="*/ 804278 h 879398"/>
              <a:gd name="connsiteX5" fmla="*/ 1162924 w 1260293"/>
              <a:gd name="connsiteY5" fmla="*/ 333498 h 879398"/>
              <a:gd name="connsiteX6" fmla="*/ 990908 w 1260293"/>
              <a:gd name="connsiteY6" fmla="*/ 116215 h 879398"/>
              <a:gd name="connsiteX7" fmla="*/ 719304 w 1260293"/>
              <a:gd name="connsiteY7" fmla="*/ 52840 h 879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0293" h="879398">
                <a:moveTo>
                  <a:pt x="619716" y="7573"/>
                </a:moveTo>
                <a:cubicBezTo>
                  <a:pt x="380553" y="-5253"/>
                  <a:pt x="141391" y="-18078"/>
                  <a:pt x="58401" y="116215"/>
                </a:cubicBezTo>
                <a:cubicBezTo>
                  <a:pt x="-24589" y="250508"/>
                  <a:pt x="-32133" y="691109"/>
                  <a:pt x="121776" y="813331"/>
                </a:cubicBezTo>
                <a:cubicBezTo>
                  <a:pt x="275685" y="935553"/>
                  <a:pt x="793241" y="851054"/>
                  <a:pt x="981855" y="849545"/>
                </a:cubicBezTo>
                <a:cubicBezTo>
                  <a:pt x="1170469" y="848036"/>
                  <a:pt x="1223281" y="890286"/>
                  <a:pt x="1253459" y="804278"/>
                </a:cubicBezTo>
                <a:cubicBezTo>
                  <a:pt x="1283637" y="718270"/>
                  <a:pt x="1206683" y="448175"/>
                  <a:pt x="1162924" y="333498"/>
                </a:cubicBezTo>
                <a:cubicBezTo>
                  <a:pt x="1119166" y="218821"/>
                  <a:pt x="1064844" y="162991"/>
                  <a:pt x="990908" y="116215"/>
                </a:cubicBezTo>
                <a:cubicBezTo>
                  <a:pt x="916972" y="69439"/>
                  <a:pt x="818138" y="61139"/>
                  <a:pt x="719304" y="5284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3654145" cy="2895600"/>
          </a:xfrm>
          <a:prstGeom prst="rect">
            <a:avLst/>
          </a:prstGeom>
        </p:spPr>
      </p:pic>
      <p:sp>
        <p:nvSpPr>
          <p:cNvPr id="10" name="Volný tvar 9"/>
          <p:cNvSpPr/>
          <p:nvPr/>
        </p:nvSpPr>
        <p:spPr>
          <a:xfrm>
            <a:off x="5496788" y="3477177"/>
            <a:ext cx="1132612" cy="409023"/>
          </a:xfrm>
          <a:custGeom>
            <a:avLst/>
            <a:gdLst>
              <a:gd name="connsiteX0" fmla="*/ 397735 w 810322"/>
              <a:gd name="connsiteY0" fmla="*/ 0 h 409023"/>
              <a:gd name="connsiteX1" fmla="*/ 89918 w 810322"/>
              <a:gd name="connsiteY1" fmla="*/ 36214 h 409023"/>
              <a:gd name="connsiteX2" fmla="*/ 53704 w 810322"/>
              <a:gd name="connsiteY2" fmla="*/ 389299 h 409023"/>
              <a:gd name="connsiteX3" fmla="*/ 768927 w 810322"/>
              <a:gd name="connsiteY3" fmla="*/ 334978 h 409023"/>
              <a:gd name="connsiteX4" fmla="*/ 687446 w 810322"/>
              <a:gd name="connsiteY4" fmla="*/ 90535 h 409023"/>
              <a:gd name="connsiteX5" fmla="*/ 379628 w 810322"/>
              <a:gd name="connsiteY5" fmla="*/ 54321 h 4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0322" h="409023">
                <a:moveTo>
                  <a:pt x="397735" y="0"/>
                </a:moveTo>
                <a:lnTo>
                  <a:pt x="89918" y="36214"/>
                </a:lnTo>
                <a:cubicBezTo>
                  <a:pt x="32580" y="101097"/>
                  <a:pt x="-59464" y="339505"/>
                  <a:pt x="53704" y="389299"/>
                </a:cubicBezTo>
                <a:cubicBezTo>
                  <a:pt x="166872" y="439093"/>
                  <a:pt x="663303" y="384772"/>
                  <a:pt x="768927" y="334978"/>
                </a:cubicBezTo>
                <a:cubicBezTo>
                  <a:pt x="874551" y="285184"/>
                  <a:pt x="752329" y="137311"/>
                  <a:pt x="687446" y="90535"/>
                </a:cubicBezTo>
                <a:cubicBezTo>
                  <a:pt x="622563" y="43759"/>
                  <a:pt x="501095" y="49040"/>
                  <a:pt x="379628" y="5432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33121"/>
            <a:ext cx="3477491" cy="2743200"/>
          </a:xfrm>
          <a:prstGeom prst="rect">
            <a:avLst/>
          </a:prstGeom>
        </p:spPr>
      </p:pic>
      <p:sp>
        <p:nvSpPr>
          <p:cNvPr id="21" name="Volný tvar 20"/>
          <p:cNvSpPr/>
          <p:nvPr/>
        </p:nvSpPr>
        <p:spPr>
          <a:xfrm>
            <a:off x="5895278" y="2181777"/>
            <a:ext cx="810322" cy="409023"/>
          </a:xfrm>
          <a:custGeom>
            <a:avLst/>
            <a:gdLst>
              <a:gd name="connsiteX0" fmla="*/ 397735 w 810322"/>
              <a:gd name="connsiteY0" fmla="*/ 0 h 409023"/>
              <a:gd name="connsiteX1" fmla="*/ 89918 w 810322"/>
              <a:gd name="connsiteY1" fmla="*/ 36214 h 409023"/>
              <a:gd name="connsiteX2" fmla="*/ 53704 w 810322"/>
              <a:gd name="connsiteY2" fmla="*/ 389299 h 409023"/>
              <a:gd name="connsiteX3" fmla="*/ 768927 w 810322"/>
              <a:gd name="connsiteY3" fmla="*/ 334978 h 409023"/>
              <a:gd name="connsiteX4" fmla="*/ 687446 w 810322"/>
              <a:gd name="connsiteY4" fmla="*/ 90535 h 409023"/>
              <a:gd name="connsiteX5" fmla="*/ 379628 w 810322"/>
              <a:gd name="connsiteY5" fmla="*/ 54321 h 4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0322" h="409023">
                <a:moveTo>
                  <a:pt x="397735" y="0"/>
                </a:moveTo>
                <a:lnTo>
                  <a:pt x="89918" y="36214"/>
                </a:lnTo>
                <a:cubicBezTo>
                  <a:pt x="32580" y="101097"/>
                  <a:pt x="-59464" y="339505"/>
                  <a:pt x="53704" y="389299"/>
                </a:cubicBezTo>
                <a:cubicBezTo>
                  <a:pt x="166872" y="439093"/>
                  <a:pt x="663303" y="384772"/>
                  <a:pt x="768927" y="334978"/>
                </a:cubicBezTo>
                <a:cubicBezTo>
                  <a:pt x="874551" y="285184"/>
                  <a:pt x="752329" y="137311"/>
                  <a:pt x="687446" y="90535"/>
                </a:cubicBezTo>
                <a:cubicBezTo>
                  <a:pt x="622563" y="43759"/>
                  <a:pt x="501095" y="49040"/>
                  <a:pt x="379628" y="5432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2" y="1980521"/>
            <a:ext cx="4099628" cy="3201079"/>
          </a:xfrm>
          <a:prstGeom prst="rect">
            <a:avLst/>
          </a:prstGeom>
        </p:spPr>
      </p:pic>
      <p:sp>
        <p:nvSpPr>
          <p:cNvPr id="23" name="Volný tvar 22"/>
          <p:cNvSpPr/>
          <p:nvPr/>
        </p:nvSpPr>
        <p:spPr>
          <a:xfrm>
            <a:off x="6934200" y="3524462"/>
            <a:ext cx="1295400" cy="590338"/>
          </a:xfrm>
          <a:custGeom>
            <a:avLst/>
            <a:gdLst>
              <a:gd name="connsiteX0" fmla="*/ 397735 w 810322"/>
              <a:gd name="connsiteY0" fmla="*/ 0 h 409023"/>
              <a:gd name="connsiteX1" fmla="*/ 89918 w 810322"/>
              <a:gd name="connsiteY1" fmla="*/ 36214 h 409023"/>
              <a:gd name="connsiteX2" fmla="*/ 53704 w 810322"/>
              <a:gd name="connsiteY2" fmla="*/ 389299 h 409023"/>
              <a:gd name="connsiteX3" fmla="*/ 768927 w 810322"/>
              <a:gd name="connsiteY3" fmla="*/ 334978 h 409023"/>
              <a:gd name="connsiteX4" fmla="*/ 687446 w 810322"/>
              <a:gd name="connsiteY4" fmla="*/ 90535 h 409023"/>
              <a:gd name="connsiteX5" fmla="*/ 379628 w 810322"/>
              <a:gd name="connsiteY5" fmla="*/ 54321 h 4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0322" h="409023">
                <a:moveTo>
                  <a:pt x="397735" y="0"/>
                </a:moveTo>
                <a:lnTo>
                  <a:pt x="89918" y="36214"/>
                </a:lnTo>
                <a:cubicBezTo>
                  <a:pt x="32580" y="101097"/>
                  <a:pt x="-59464" y="339505"/>
                  <a:pt x="53704" y="389299"/>
                </a:cubicBezTo>
                <a:cubicBezTo>
                  <a:pt x="166872" y="439093"/>
                  <a:pt x="663303" y="384772"/>
                  <a:pt x="768927" y="334978"/>
                </a:cubicBezTo>
                <a:cubicBezTo>
                  <a:pt x="874551" y="285184"/>
                  <a:pt x="752329" y="137311"/>
                  <a:pt x="687446" y="90535"/>
                </a:cubicBezTo>
                <a:cubicBezTo>
                  <a:pt x="622563" y="43759"/>
                  <a:pt x="501095" y="49040"/>
                  <a:pt x="379628" y="5432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386" y="907204"/>
            <a:ext cx="6866872" cy="57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8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21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Ve FOODIE použit pro sledování zemědělských strojů</a:t>
            </a:r>
          </a:p>
          <a:p>
            <a:r>
              <a:rPr lang="cs-CZ" dirty="0" smtClean="0"/>
              <a:t>Rozšíření </a:t>
            </a:r>
            <a:r>
              <a:rPr lang="cs-CZ" dirty="0"/>
              <a:t>INSPIRE </a:t>
            </a:r>
            <a:r>
              <a:rPr lang="cs-CZ" dirty="0" smtClean="0"/>
              <a:t>datového modelu pro dopravní sítě</a:t>
            </a:r>
          </a:p>
          <a:p>
            <a:pPr lvl="1"/>
            <a:r>
              <a:rPr lang="cs-CZ" dirty="0" smtClean="0"/>
              <a:t>SDI4Apps, </a:t>
            </a:r>
            <a:r>
              <a:rPr lang="cs-CZ" dirty="0" err="1" smtClean="0"/>
              <a:t>OpenTransportNet</a:t>
            </a:r>
            <a:r>
              <a:rPr lang="cs-CZ" dirty="0" smtClean="0"/>
              <a:t>, Plan4All,…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Dopravní datový model</a:t>
            </a:r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2284095"/>
            <a:ext cx="6118225" cy="4192905"/>
          </a:xfrm>
          <a:prstGeom prst="rect">
            <a:avLst/>
          </a:prstGeom>
        </p:spPr>
      </p:pic>
      <p:pic>
        <p:nvPicPr>
          <p:cNvPr id="5" name="Picture 4" descr="http://g.denik.cz/50/fb/nehoda_podjezd_traktor_ste__7__galerie-9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439" y="3954214"/>
            <a:ext cx="3319448" cy="249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ektorový obrázek bez p&amp;rcaron;ístupu u vozidel, jejich&amp;zcaron; výška p&amp;rcaron;esahuje 3,5 metru dopravní zna&amp;ccaron;k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890558"/>
            <a:ext cx="1524000" cy="165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https://www.safetysignsupplies.co.uk/images/product_imgs/full/639_1_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618" y="4557823"/>
            <a:ext cx="1300382" cy="130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upload.wikimedia.org/wikipedia/commons/thumb/f/f7/Flammable_liquid.svg/1024px-Flammable_liquid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38" y="3435377"/>
            <a:ext cx="1198892" cy="119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upload.wikimedia.org/wikipedia/commons/thumb/e/e7/Dangclass1.svg/220px-Dangclass1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643" y="3466656"/>
            <a:ext cx="1136332" cy="113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www.wpclipart.com/signs_symbol/safety_signs/safety_signs_2/safety_sign_corrosiv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134" y="4637811"/>
            <a:ext cx="889036" cy="104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www.onepagenews.com/wp-content/uploads/2012/03/toxic-algae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81" y="5678388"/>
            <a:ext cx="991595" cy="8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19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OpenStreetMap</a:t>
            </a:r>
            <a:r>
              <a:rPr lang="cs-CZ" dirty="0"/>
              <a:t> využito </a:t>
            </a:r>
            <a:r>
              <a:rPr lang="cs-CZ" dirty="0" smtClean="0"/>
              <a:t>jako </a:t>
            </a:r>
            <a:r>
              <a:rPr lang="cs-CZ" dirty="0"/>
              <a:t>mapového podkladu pro telemetrická data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Dopravní datový model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326" y="1838908"/>
            <a:ext cx="6943327" cy="357129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895600"/>
            <a:ext cx="4374573" cy="263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7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Převzat z </a:t>
            </a:r>
            <a:r>
              <a:rPr lang="cs-CZ" dirty="0"/>
              <a:t>ISO 19156 </a:t>
            </a:r>
            <a:r>
              <a:rPr lang="cs-CZ" dirty="0" err="1"/>
              <a:t>Observations</a:t>
            </a:r>
            <a:r>
              <a:rPr lang="cs-CZ" dirty="0"/>
              <a:t> and </a:t>
            </a:r>
            <a:r>
              <a:rPr lang="cs-CZ" dirty="0" err="1" smtClean="0"/>
              <a:t>Measurements</a:t>
            </a:r>
            <a:endParaRPr lang="cs-CZ" dirty="0" smtClean="0"/>
          </a:p>
          <a:p>
            <a:r>
              <a:rPr lang="cs-CZ" dirty="0" smtClean="0"/>
              <a:t>Použit pro meteorologická a pedologická senzorová měření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Senzorový datový model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962" y="3200400"/>
            <a:ext cx="4105275" cy="2959073"/>
          </a:xfrm>
          <a:prstGeom prst="rect">
            <a:avLst/>
          </a:prstGeom>
        </p:spPr>
      </p:pic>
      <p:pic>
        <p:nvPicPr>
          <p:cNvPr id="6" name="Picture 2" descr="http://gillinstruments.com/new-images/weather-stations-two-cabl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657600"/>
            <a:ext cx="1828800" cy="226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11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990600"/>
            <a:ext cx="8382000" cy="556260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Farm-Oriented </a:t>
            </a:r>
            <a:r>
              <a:rPr lang="en-GB" dirty="0"/>
              <a:t>Open Data in </a:t>
            </a:r>
            <a:r>
              <a:rPr lang="en-GB" dirty="0" smtClean="0"/>
              <a:t>Europe</a:t>
            </a:r>
            <a:endParaRPr lang="cs-CZ" dirty="0" smtClean="0"/>
          </a:p>
          <a:p>
            <a:r>
              <a:rPr lang="en-GB" dirty="0">
                <a:hlinkClick r:id="rId2"/>
              </a:rPr>
              <a:t>http://foodie-project.eu</a:t>
            </a:r>
            <a:r>
              <a:rPr lang="en-GB" dirty="0" smtClean="0">
                <a:hlinkClick r:id="rId2"/>
              </a:rPr>
              <a:t>/</a:t>
            </a:r>
            <a:r>
              <a:rPr lang="cs-CZ" dirty="0" smtClean="0"/>
              <a:t> </a:t>
            </a:r>
            <a:endParaRPr lang="en-GB" dirty="0" smtClean="0"/>
          </a:p>
          <a:p>
            <a:r>
              <a:rPr lang="en-GB" dirty="0" smtClean="0"/>
              <a:t>2014 – 2017, </a:t>
            </a:r>
            <a:r>
              <a:rPr lang="cs-CZ" dirty="0" smtClean="0"/>
              <a:t>financováno v rámci </a:t>
            </a:r>
            <a:r>
              <a:rPr lang="en-GB" dirty="0" smtClean="0"/>
              <a:t>Competitiveness </a:t>
            </a:r>
            <a:r>
              <a:rPr lang="en-GB" dirty="0"/>
              <a:t>and innovation framework programme (CIP</a:t>
            </a:r>
            <a:r>
              <a:rPr lang="en-GB" dirty="0" smtClean="0"/>
              <a:t>)</a:t>
            </a:r>
          </a:p>
          <a:p>
            <a:r>
              <a:rPr lang="cs-CZ" dirty="0" smtClean="0"/>
              <a:t>rozpočet </a:t>
            </a:r>
            <a:r>
              <a:rPr lang="en-GB" dirty="0" smtClean="0"/>
              <a:t>6 </a:t>
            </a:r>
            <a:r>
              <a:rPr lang="cs-CZ" dirty="0" smtClean="0"/>
              <a:t>milionů</a:t>
            </a:r>
            <a:r>
              <a:rPr lang="en-GB" dirty="0" smtClean="0"/>
              <a:t> </a:t>
            </a:r>
            <a:r>
              <a:rPr lang="cs-CZ" dirty="0" smtClean="0"/>
              <a:t>€</a:t>
            </a:r>
            <a:r>
              <a:rPr lang="en-US" dirty="0" smtClean="0"/>
              <a:t>, 3 </a:t>
            </a:r>
            <a:r>
              <a:rPr lang="cs-CZ" dirty="0" smtClean="0"/>
              <a:t>miliony</a:t>
            </a:r>
            <a:r>
              <a:rPr lang="en-US" dirty="0" smtClean="0"/>
              <a:t> </a:t>
            </a:r>
            <a:r>
              <a:rPr lang="cs-CZ" dirty="0" smtClean="0"/>
              <a:t>€</a:t>
            </a:r>
            <a:r>
              <a:rPr lang="en-US" dirty="0" smtClean="0"/>
              <a:t> </a:t>
            </a:r>
            <a:r>
              <a:rPr lang="cs-CZ" dirty="0" smtClean="0"/>
              <a:t>příspěvek od </a:t>
            </a:r>
            <a:r>
              <a:rPr lang="en-US" dirty="0" smtClean="0"/>
              <a:t>EU</a:t>
            </a:r>
          </a:p>
          <a:p>
            <a:r>
              <a:rPr lang="en-US" dirty="0" smtClean="0"/>
              <a:t>1</a:t>
            </a:r>
            <a:r>
              <a:rPr lang="cs-CZ" dirty="0" smtClean="0"/>
              <a:t>2</a:t>
            </a:r>
            <a:r>
              <a:rPr lang="en-US" dirty="0" smtClean="0"/>
              <a:t> </a:t>
            </a:r>
            <a:r>
              <a:rPr lang="cs-CZ" dirty="0" smtClean="0"/>
              <a:t>projektových partnerů</a:t>
            </a:r>
            <a:endParaRPr lang="en-US" dirty="0" smtClean="0"/>
          </a:p>
          <a:p>
            <a:r>
              <a:rPr lang="en-US" dirty="0" smtClean="0"/>
              <a:t>7 </a:t>
            </a:r>
            <a:r>
              <a:rPr lang="cs-CZ" dirty="0" smtClean="0"/>
              <a:t>evropských zemí</a:t>
            </a:r>
            <a:endParaRPr lang="en-US" dirty="0" smtClean="0"/>
          </a:p>
          <a:p>
            <a:pPr lvl="1"/>
            <a:r>
              <a:rPr lang="cs-CZ" dirty="0" smtClean="0"/>
              <a:t>Česká republika</a:t>
            </a:r>
            <a:endParaRPr lang="en-GB" dirty="0" smtClean="0"/>
          </a:p>
          <a:p>
            <a:pPr lvl="1"/>
            <a:r>
              <a:rPr lang="cs-CZ" dirty="0" smtClean="0"/>
              <a:t>Itálie</a:t>
            </a:r>
            <a:endParaRPr lang="en-GB" dirty="0" smtClean="0"/>
          </a:p>
          <a:p>
            <a:pPr lvl="1"/>
            <a:r>
              <a:rPr lang="cs-CZ" dirty="0" smtClean="0"/>
              <a:t>Lotyšsko</a:t>
            </a:r>
            <a:endParaRPr lang="en-GB" dirty="0" smtClean="0"/>
          </a:p>
          <a:p>
            <a:pPr lvl="1"/>
            <a:r>
              <a:rPr lang="cs-CZ" dirty="0" smtClean="0"/>
              <a:t>Polsko</a:t>
            </a:r>
          </a:p>
          <a:p>
            <a:pPr lvl="1"/>
            <a:r>
              <a:rPr lang="cs-CZ" dirty="0"/>
              <a:t>Rakousko</a:t>
            </a:r>
            <a:endParaRPr lang="en-GB" dirty="0"/>
          </a:p>
          <a:p>
            <a:pPr lvl="1"/>
            <a:r>
              <a:rPr lang="cs-CZ" dirty="0" smtClean="0"/>
              <a:t>Španělsko</a:t>
            </a:r>
            <a:endParaRPr lang="en-GB" dirty="0" smtClean="0"/>
          </a:p>
          <a:p>
            <a:pPr lvl="1"/>
            <a:r>
              <a:rPr lang="cs-CZ" dirty="0" smtClean="0"/>
              <a:t>Turecko</a:t>
            </a:r>
            <a:endParaRPr lang="en-US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 projektu</a:t>
            </a:r>
            <a:endParaRPr lang="cs-CZ" dirty="0"/>
          </a:p>
        </p:txBody>
      </p:sp>
      <p:pic>
        <p:nvPicPr>
          <p:cNvPr id="4" name="Picture 2" descr="http://lumdimsum.com/wp-content/uploads/2011/04/BJ-food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48000"/>
            <a:ext cx="3076201" cy="33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553200" y="6441088"/>
            <a:ext cx="18085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Adopted </a:t>
            </a:r>
            <a:r>
              <a:rPr lang="en-US" sz="800" dirty="0" smtClean="0"/>
              <a:t>from: </a:t>
            </a:r>
            <a:r>
              <a:rPr lang="en-US" sz="800" dirty="0"/>
              <a:t>http://lumdimsum.com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320533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Rozšíření konceptu ISO 19156 </a:t>
            </a:r>
            <a:r>
              <a:rPr lang="cs-CZ" dirty="0" err="1" smtClean="0"/>
              <a:t>Observations</a:t>
            </a:r>
            <a:r>
              <a:rPr lang="cs-CZ" dirty="0" smtClean="0"/>
              <a:t> and </a:t>
            </a:r>
            <a:r>
              <a:rPr lang="cs-CZ" dirty="0" err="1" smtClean="0"/>
              <a:t>Measurements</a:t>
            </a:r>
            <a:endParaRPr lang="cs-CZ" dirty="0" smtClean="0"/>
          </a:p>
          <a:p>
            <a:pPr lvl="1"/>
            <a:r>
              <a:rPr lang="cs-CZ" dirty="0" smtClean="0"/>
              <a:t>o podporu multimédií, klasifikaci měření aj.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VGI datový model</a:t>
            </a:r>
            <a:endParaRPr lang="cs-CZ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2" y="2392056"/>
            <a:ext cx="7847110" cy="370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1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28600" y="166664"/>
            <a:ext cx="7086600" cy="670428"/>
          </a:xfrm>
        </p:spPr>
        <p:txBody>
          <a:bodyPr/>
          <a:lstStyle/>
          <a:p>
            <a:r>
              <a:rPr lang="cs-CZ" dirty="0" smtClean="0"/>
              <a:t>Kde je ve FOODIE použit </a:t>
            </a:r>
            <a:r>
              <a:rPr lang="en-US" dirty="0" smtClean="0"/>
              <a:t>crowdsourcing/VGI?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52536"/>
            <a:ext cx="8323033" cy="542446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239000" y="6523167"/>
            <a:ext cx="119616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00" dirty="0" smtClean="0"/>
              <a:t>Mapa převzata z</a:t>
            </a:r>
            <a:r>
              <a:rPr lang="en-US" sz="500" dirty="0" smtClean="0"/>
              <a:t>: </a:t>
            </a:r>
            <a:r>
              <a:rPr lang="en-US" sz="500" dirty="0"/>
              <a:t>http://www.demis.nl</a:t>
            </a:r>
            <a:endParaRPr lang="cs-CZ" sz="5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4411033" y="3590835"/>
            <a:ext cx="4236416" cy="120032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49.6891469, 17.0676119</a:t>
            </a:r>
            <a:endParaRPr lang="cs-CZ" sz="2400" b="1" dirty="0">
              <a:solidFill>
                <a:srgbClr val="FF0000"/>
              </a:solidFill>
            </a:endParaRPr>
          </a:p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Česká republika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cs-CZ" sz="2400" b="1" i="1" dirty="0" smtClean="0">
                <a:solidFill>
                  <a:srgbClr val="FF0000"/>
                </a:solidFill>
              </a:rPr>
              <a:t>monitoring zemědělských strojů</a:t>
            </a:r>
            <a:endParaRPr lang="cs-CZ" sz="2400" b="1" i="1" dirty="0">
              <a:solidFill>
                <a:srgbClr val="FF0000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81000" y="3916740"/>
            <a:ext cx="3395801" cy="156966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41.937659</a:t>
            </a:r>
            <a:r>
              <a:rPr lang="cs-CZ" sz="2400" b="1" dirty="0" smtClean="0">
                <a:solidFill>
                  <a:srgbClr val="FF0000"/>
                </a:solidFill>
              </a:rPr>
              <a:t>, -</a:t>
            </a:r>
            <a:r>
              <a:rPr lang="cs-CZ" sz="2400" b="1" dirty="0">
                <a:solidFill>
                  <a:srgbClr val="FF0000"/>
                </a:solidFill>
              </a:rPr>
              <a:t>8.7939547</a:t>
            </a:r>
          </a:p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Španělsko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cs-CZ" sz="2400" b="1" i="1" dirty="0" smtClean="0">
                <a:solidFill>
                  <a:srgbClr val="FF0000"/>
                </a:solidFill>
              </a:rPr>
              <a:t>mobilní vinařské aplikace</a:t>
            </a:r>
            <a:endParaRPr lang="en-US" sz="2400" b="1" i="1" dirty="0" smtClean="0">
              <a:solidFill>
                <a:srgbClr val="FF0000"/>
              </a:solidFill>
            </a:endParaRPr>
          </a:p>
          <a:p>
            <a:pPr algn="ctr"/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7" name="Ovál 6"/>
          <p:cNvSpPr/>
          <p:nvPr/>
        </p:nvSpPr>
        <p:spPr>
          <a:xfrm>
            <a:off x="1828800" y="5105400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4451981" y="4038600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381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28600" y="166664"/>
            <a:ext cx="7086600" cy="670428"/>
          </a:xfrm>
        </p:spPr>
        <p:txBody>
          <a:bodyPr/>
          <a:lstStyle/>
          <a:p>
            <a:r>
              <a:rPr lang="cs-CZ" dirty="0" smtClean="0"/>
              <a:t>Kde je ve FOODIE použit </a:t>
            </a:r>
            <a:r>
              <a:rPr lang="en-US" dirty="0" smtClean="0"/>
              <a:t>crowdsourcing/VGI?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52536"/>
            <a:ext cx="8323033" cy="542446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181600" y="6530497"/>
            <a:ext cx="3148619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00" dirty="0" smtClean="0"/>
              <a:t>Mapa převzata z</a:t>
            </a:r>
            <a:r>
              <a:rPr lang="en-US" sz="500" dirty="0" smtClean="0"/>
              <a:t>: </a:t>
            </a:r>
            <a:r>
              <a:rPr lang="en-US" sz="500" dirty="0"/>
              <a:t>http://</a:t>
            </a:r>
            <a:r>
              <a:rPr lang="en-US" sz="500" dirty="0" smtClean="0"/>
              <a:t>www.demis.nl</a:t>
            </a:r>
            <a:r>
              <a:rPr lang="cs-CZ" sz="500" dirty="0" smtClean="0"/>
              <a:t>, obrázky převzaty z: </a:t>
            </a:r>
            <a:r>
              <a:rPr lang="en-US" sz="500" dirty="0"/>
              <a:t>http://cdn2.newsok.biz, http://</a:t>
            </a:r>
            <a:r>
              <a:rPr lang="en-US" sz="500" dirty="0" smtClean="0"/>
              <a:t>www.terrasgauda.com</a:t>
            </a:r>
            <a:endParaRPr lang="en-US" sz="5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4411033" y="3590835"/>
            <a:ext cx="4236416" cy="120032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49.6891469, 17.0676119</a:t>
            </a:r>
            <a:endParaRPr lang="cs-CZ" sz="2400" b="1" dirty="0">
              <a:solidFill>
                <a:srgbClr val="FF0000"/>
              </a:solidFill>
            </a:endParaRPr>
          </a:p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Česká republika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cs-CZ" sz="2400" b="1" i="1" dirty="0" smtClean="0">
                <a:solidFill>
                  <a:srgbClr val="FF0000"/>
                </a:solidFill>
              </a:rPr>
              <a:t>monitoring zemědělských strojů</a:t>
            </a:r>
            <a:endParaRPr lang="cs-CZ" sz="2400" b="1" i="1" dirty="0">
              <a:solidFill>
                <a:srgbClr val="FF0000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81000" y="3916740"/>
            <a:ext cx="3395801" cy="156966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41.937659</a:t>
            </a:r>
            <a:r>
              <a:rPr lang="cs-CZ" sz="2400" b="1" dirty="0" smtClean="0">
                <a:solidFill>
                  <a:srgbClr val="FF0000"/>
                </a:solidFill>
              </a:rPr>
              <a:t>, -</a:t>
            </a:r>
            <a:r>
              <a:rPr lang="cs-CZ" sz="2400" b="1" dirty="0">
                <a:solidFill>
                  <a:srgbClr val="FF0000"/>
                </a:solidFill>
              </a:rPr>
              <a:t>8.7939547</a:t>
            </a:r>
          </a:p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Španělsko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cs-CZ" sz="2400" b="1" i="1" dirty="0" smtClean="0">
                <a:solidFill>
                  <a:srgbClr val="FF0000"/>
                </a:solidFill>
              </a:rPr>
              <a:t>mobilní vinařské aplikace</a:t>
            </a:r>
            <a:endParaRPr lang="en-US" sz="2400" b="1" i="1" dirty="0" smtClean="0">
              <a:solidFill>
                <a:srgbClr val="FF0000"/>
              </a:solidFill>
            </a:endParaRPr>
          </a:p>
          <a:p>
            <a:pPr algn="ctr"/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7" name="Ovál 6"/>
          <p:cNvSpPr/>
          <p:nvPr/>
        </p:nvSpPr>
        <p:spPr>
          <a:xfrm>
            <a:off x="1828800" y="5105400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4451981" y="4038600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14400"/>
            <a:ext cx="4443761" cy="2971800"/>
          </a:xfrm>
          <a:prstGeom prst="rect">
            <a:avLst/>
          </a:prstGeom>
        </p:spPr>
      </p:pic>
      <p:pic>
        <p:nvPicPr>
          <p:cNvPr id="11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736" y="3729232"/>
            <a:ext cx="5235526" cy="2605655"/>
          </a:xfrm>
          <a:prstGeom prst="rect">
            <a:avLst/>
          </a:prstGeom>
        </p:spPr>
      </p:pic>
      <p:pic>
        <p:nvPicPr>
          <p:cNvPr id="12" name="Imagen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6600" y="902115"/>
            <a:ext cx="4598171" cy="33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3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28600" y="166664"/>
            <a:ext cx="7086600" cy="670428"/>
          </a:xfrm>
        </p:spPr>
        <p:txBody>
          <a:bodyPr/>
          <a:lstStyle/>
          <a:p>
            <a:r>
              <a:rPr lang="cs-CZ" dirty="0" smtClean="0"/>
              <a:t>Kde je ve FOODIE použit </a:t>
            </a:r>
            <a:r>
              <a:rPr lang="en-US" dirty="0" smtClean="0"/>
              <a:t>crowdsourcing/VGI?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52536"/>
            <a:ext cx="8323033" cy="5424464"/>
          </a:xfrm>
          <a:prstGeom prst="rect">
            <a:avLst/>
          </a:prstGeom>
        </p:spPr>
      </p:pic>
      <p:sp>
        <p:nvSpPr>
          <p:cNvPr id="24" name="TextovéPole 23"/>
          <p:cNvSpPr txBox="1"/>
          <p:nvPr/>
        </p:nvSpPr>
        <p:spPr>
          <a:xfrm>
            <a:off x="4411033" y="3590835"/>
            <a:ext cx="4236416" cy="120032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49.6891469, 17.0676119</a:t>
            </a:r>
            <a:endParaRPr lang="cs-CZ" sz="2400" b="1" dirty="0">
              <a:solidFill>
                <a:srgbClr val="FF0000"/>
              </a:solidFill>
            </a:endParaRPr>
          </a:p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Česká republika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cs-CZ" sz="2400" b="1" i="1" dirty="0" smtClean="0">
                <a:solidFill>
                  <a:srgbClr val="FF0000"/>
                </a:solidFill>
              </a:rPr>
              <a:t>monitoring zemědělských strojů</a:t>
            </a:r>
            <a:endParaRPr lang="cs-CZ" sz="2400" b="1" i="1" dirty="0">
              <a:solidFill>
                <a:srgbClr val="FF0000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81000" y="3916740"/>
            <a:ext cx="3395801" cy="156966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41.937659</a:t>
            </a:r>
            <a:r>
              <a:rPr lang="cs-CZ" sz="2400" b="1" dirty="0" smtClean="0">
                <a:solidFill>
                  <a:srgbClr val="FF0000"/>
                </a:solidFill>
              </a:rPr>
              <a:t>, -</a:t>
            </a:r>
            <a:r>
              <a:rPr lang="cs-CZ" sz="2400" b="1" dirty="0">
                <a:solidFill>
                  <a:srgbClr val="FF0000"/>
                </a:solidFill>
              </a:rPr>
              <a:t>8.7939547</a:t>
            </a:r>
          </a:p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Španělsko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cs-CZ" sz="2400" b="1" i="1" dirty="0" smtClean="0">
                <a:solidFill>
                  <a:srgbClr val="FF0000"/>
                </a:solidFill>
              </a:rPr>
              <a:t>mobilní vinařské aplikace</a:t>
            </a:r>
            <a:endParaRPr lang="en-US" sz="2400" b="1" i="1" dirty="0" smtClean="0">
              <a:solidFill>
                <a:srgbClr val="FF0000"/>
              </a:solidFill>
            </a:endParaRPr>
          </a:p>
          <a:p>
            <a:pPr algn="ctr"/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7" name="Ovál 6"/>
          <p:cNvSpPr/>
          <p:nvPr/>
        </p:nvSpPr>
        <p:spPr>
          <a:xfrm>
            <a:off x="1828800" y="5105400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4451981" y="4038600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0" y="4272891"/>
            <a:ext cx="4573137" cy="220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4557215" cy="2789278"/>
          </a:xfrm>
          <a:prstGeom prst="rect">
            <a:avLst/>
          </a:prstGeom>
        </p:spPr>
      </p:pic>
      <p:pic>
        <p:nvPicPr>
          <p:cNvPr id="12" name="Picture 4" descr="hanácká krajina z výšky (landscape of the Haná region from above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748" y="895882"/>
            <a:ext cx="3377490" cy="25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0" y="4572000"/>
            <a:ext cx="3184188" cy="212044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6290720" y="6523167"/>
            <a:ext cx="2048959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/>
              <a:t>Map</a:t>
            </a:r>
            <a:r>
              <a:rPr lang="cs-CZ" sz="500" dirty="0" smtClean="0"/>
              <a:t>a</a:t>
            </a:r>
            <a:r>
              <a:rPr lang="en-US" sz="500" dirty="0" smtClean="0"/>
              <a:t> </a:t>
            </a:r>
            <a:r>
              <a:rPr lang="cs-CZ" sz="500" dirty="0" smtClean="0"/>
              <a:t>převzata z</a:t>
            </a:r>
            <a:r>
              <a:rPr lang="en-US" sz="500" dirty="0" smtClean="0"/>
              <a:t>: </a:t>
            </a:r>
            <a:r>
              <a:rPr lang="en-US" sz="500" dirty="0"/>
              <a:t>http://</a:t>
            </a:r>
            <a:r>
              <a:rPr lang="en-US" sz="500" dirty="0" smtClean="0"/>
              <a:t>www.demis.nl</a:t>
            </a:r>
            <a:r>
              <a:rPr lang="cs-CZ" sz="500" dirty="0" smtClean="0"/>
              <a:t>, obrázek z: http://profimedia.cz </a:t>
            </a:r>
            <a:endParaRPr lang="cs-CZ" sz="500" dirty="0"/>
          </a:p>
        </p:txBody>
      </p:sp>
    </p:spTree>
    <p:extLst>
      <p:ext uri="{BB962C8B-B14F-4D97-AF65-F5344CB8AC3E}">
        <p14:creationId xmlns:p14="http://schemas.microsoft.com/office/powerpoint/2010/main" val="200080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5867400" cy="533400"/>
          </a:xfrm>
        </p:spPr>
        <p:txBody>
          <a:bodyPr/>
          <a:lstStyle/>
          <a:p>
            <a:r>
              <a:rPr lang="cs-CZ" dirty="0" smtClean="0"/>
              <a:t>Závěrem…</a:t>
            </a:r>
            <a:br>
              <a:rPr lang="cs-CZ" dirty="0" smtClean="0"/>
            </a:br>
            <a:r>
              <a:rPr lang="cs-CZ" dirty="0" smtClean="0"/>
              <a:t>                       …FOODIE je jen začátek…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71600"/>
            <a:ext cx="4218772" cy="470640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271436"/>
            <a:ext cx="3505200" cy="90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4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0" y="4563000"/>
            <a:ext cx="9144000" cy="1152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ounded Rectangle 11"/>
          <p:cNvSpPr/>
          <p:nvPr/>
        </p:nvSpPr>
        <p:spPr>
          <a:xfrm>
            <a:off x="-1" y="1524000"/>
            <a:ext cx="9144000" cy="248602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54690" y="4661910"/>
            <a:ext cx="62484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Miguel </a:t>
            </a:r>
            <a:r>
              <a:rPr lang="en-US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Ángel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Esbrí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Atos Spain, S.A.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C/ 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Albarracín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25 - 28037 Madrid (Spain)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Email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miguel.esbri@atos.net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7" name="Picture 2" descr="E:\PPT potx\New Logos\Ato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890" y="1876060"/>
            <a:ext cx="990600" cy="36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 Grupo"/>
          <p:cNvGrpSpPr/>
          <p:nvPr/>
        </p:nvGrpSpPr>
        <p:grpSpPr>
          <a:xfrm>
            <a:off x="0" y="1219200"/>
            <a:ext cx="9144000" cy="322799"/>
            <a:chOff x="0" y="1219200"/>
            <a:chExt cx="9144000" cy="322799"/>
          </a:xfrm>
        </p:grpSpPr>
        <p:sp>
          <p:nvSpPr>
            <p:cNvPr id="8" name="Subtitle 2"/>
            <p:cNvSpPr txBox="1">
              <a:spLocks/>
            </p:cNvSpPr>
            <p:nvPr/>
          </p:nvSpPr>
          <p:spPr>
            <a:xfrm>
              <a:off x="0" y="1219200"/>
              <a:ext cx="990600" cy="304800"/>
            </a:xfrm>
            <a:prstGeom prst="rect">
              <a:avLst/>
            </a:prstGeom>
            <a:solidFill>
              <a:srgbClr val="A1BC00"/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GB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Partners</a:t>
              </a:r>
              <a:endParaRPr kumimoji="0" lang="en-GB" sz="14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0" y="1523999"/>
              <a:ext cx="9144000" cy="18000"/>
            </a:xfrm>
            <a:prstGeom prst="rect">
              <a:avLst/>
            </a:prstGeom>
            <a:solidFill>
              <a:srgbClr val="A1B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9BC562"/>
                </a:solidFill>
              </a:endParaRPr>
            </a:p>
          </p:txBody>
        </p:sp>
      </p:grpSp>
      <p:sp>
        <p:nvSpPr>
          <p:cNvPr id="69" name="Rectangle 68"/>
          <p:cNvSpPr/>
          <p:nvPr/>
        </p:nvSpPr>
        <p:spPr>
          <a:xfrm>
            <a:off x="0" y="4554000"/>
            <a:ext cx="9144000" cy="18000"/>
          </a:xfrm>
          <a:prstGeom prst="rect">
            <a:avLst/>
          </a:prstGeom>
          <a:solidFill>
            <a:srgbClr val="A1B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BC562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923106" y="6096000"/>
            <a:ext cx="2068494" cy="659424"/>
            <a:chOff x="6565775" y="6096000"/>
            <a:chExt cx="2068494" cy="659424"/>
          </a:xfrm>
        </p:grpSpPr>
        <p:sp>
          <p:nvSpPr>
            <p:cNvPr id="31" name="Date Placeholder 3"/>
            <p:cNvSpPr txBox="1">
              <a:spLocks/>
            </p:cNvSpPr>
            <p:nvPr/>
          </p:nvSpPr>
          <p:spPr>
            <a:xfrm>
              <a:off x="6565775" y="6513410"/>
              <a:ext cx="1752600" cy="24201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lvl1pPr algn="l">
                <a:defRPr sz="1200">
                  <a:solidFill>
                    <a:srgbClr val="0C4262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www.foodie-project.eu</a:t>
              </a:r>
              <a:endPara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43" name="42 Grupo"/>
            <p:cNvGrpSpPr/>
            <p:nvPr/>
          </p:nvGrpSpPr>
          <p:grpSpPr>
            <a:xfrm>
              <a:off x="8012833" y="6096000"/>
              <a:ext cx="621436" cy="611703"/>
              <a:chOff x="393506" y="5606583"/>
              <a:chExt cx="916995" cy="902633"/>
            </a:xfrm>
          </p:grpSpPr>
          <p:sp>
            <p:nvSpPr>
              <p:cNvPr id="44" name="43 Rectángulo"/>
              <p:cNvSpPr/>
              <p:nvPr/>
            </p:nvSpPr>
            <p:spPr>
              <a:xfrm>
                <a:off x="393506" y="5606583"/>
                <a:ext cx="916995" cy="90263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6" name="Picture 2" descr="Preview of your QR Code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605" y="5668188"/>
                <a:ext cx="779521" cy="779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3" name="Subtitle 2"/>
          <p:cNvSpPr txBox="1">
            <a:spLocks/>
          </p:cNvSpPr>
          <p:nvPr/>
        </p:nvSpPr>
        <p:spPr>
          <a:xfrm>
            <a:off x="0" y="4268352"/>
            <a:ext cx="2057400" cy="285648"/>
          </a:xfrm>
          <a:prstGeom prst="rect">
            <a:avLst/>
          </a:prstGeom>
          <a:solidFill>
            <a:srgbClr val="A1BC0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GB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Coordinator’s Contact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1" i="0" u="none" strike="noStrike" kern="1200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026" name="Picture 2" descr="http://www.apd.es/Contenido/Imagenes/JPG65563&amp;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364" y="1830657"/>
            <a:ext cx="1691200" cy="41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research.nvidia.com/sites/default/files/image/Poznan%20Logo%20-%20Web%20NEW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7" b="29247"/>
          <a:stretch/>
        </p:blipFill>
        <p:spPr bwMode="auto">
          <a:xfrm>
            <a:off x="7603992" y="1753726"/>
            <a:ext cx="1446342" cy="64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logoindir.com/wp-content/uploads/2012/04/netcad-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27" y="2575919"/>
            <a:ext cx="1621235" cy="47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aeiconocimiento.com/image/organization_logo?img_id=10777&amp;t=139415428589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257" y="1876060"/>
            <a:ext cx="1348143" cy="43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franciscomantecon.com/recursos/logos%20terras%20gaudas%20sin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552" y="2490905"/>
            <a:ext cx="1082823" cy="72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gate2biotech.cz/documents/firmy/loga/32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384" y="2521066"/>
            <a:ext cx="1251801" cy="5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advantageaustria.org/GenticsImageStore/auto/280/prop/nl/oesterreich-in-netherlands/news/local/20120402_Progis-logo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9" r="14347"/>
          <a:stretch/>
        </p:blipFill>
        <p:spPr bwMode="auto">
          <a:xfrm>
            <a:off x="6191816" y="2396373"/>
            <a:ext cx="1047184" cy="95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vatp.lv/sites/default/files/imagecache/story_full/tehnologiju_attistibas_forums_logo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583543"/>
            <a:ext cx="1658934" cy="79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www.centrostudibellunese.it/UserFile/Image/Definitivo-logoBIM_2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2" b="13306"/>
          <a:stretch/>
        </p:blipFill>
        <p:spPr bwMode="auto">
          <a:xfrm>
            <a:off x="2087975" y="3251642"/>
            <a:ext cx="1437978" cy="69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168" y="288715"/>
            <a:ext cx="3021661" cy="102447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20"/>
          <a:stretch/>
        </p:blipFill>
        <p:spPr>
          <a:xfrm>
            <a:off x="4018866" y="1885220"/>
            <a:ext cx="1800839" cy="3429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30890" y="6111044"/>
            <a:ext cx="5810545" cy="596900"/>
            <a:chOff x="1541732" y="6111044"/>
            <a:chExt cx="5810545" cy="596900"/>
          </a:xfrm>
        </p:grpSpPr>
        <p:sp>
          <p:nvSpPr>
            <p:cNvPr id="35" name="6 Rectángulo"/>
            <p:cNvSpPr/>
            <p:nvPr/>
          </p:nvSpPr>
          <p:spPr>
            <a:xfrm>
              <a:off x="2399388" y="6144280"/>
              <a:ext cx="495288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This project is partially funded under the ICT Policy Support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Programme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(ICT PSP) as part of the Competitiveness and Innovation Framework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Programme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by the European Commission under grant agreement no. </a:t>
              </a:r>
              <a:r>
                <a:rPr lang="en-US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621074</a:t>
              </a:r>
              <a:endPara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1732" y="6111044"/>
              <a:ext cx="884237" cy="59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90" y="3313809"/>
            <a:ext cx="1397910" cy="45082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886200" y="4748473"/>
            <a:ext cx="452489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cs-CZ" sz="4800" b="1" dirty="0" smtClean="0">
                <a:solidFill>
                  <a:schemeClr val="accent6"/>
                </a:solidFill>
              </a:rPr>
              <a:t>AŤ SE VÁM DAŘÍ!</a:t>
            </a:r>
            <a:endParaRPr lang="cs-CZ" sz="48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Obsah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533400" y="2871282"/>
            <a:ext cx="8229600" cy="3834318"/>
          </a:xfrm>
        </p:spPr>
        <p:txBody>
          <a:bodyPr>
            <a:normAutofit/>
          </a:bodyPr>
          <a:lstStyle/>
          <a:p>
            <a:r>
              <a:rPr lang="cs-CZ" dirty="0"/>
              <a:t>Představení projektu</a:t>
            </a:r>
            <a:endParaRPr lang="en-GB" dirty="0"/>
          </a:p>
          <a:p>
            <a:r>
              <a:rPr lang="cs-CZ" dirty="0" smtClean="0"/>
              <a:t>Motivace</a:t>
            </a:r>
            <a:endParaRPr lang="en-GB" dirty="0"/>
          </a:p>
          <a:p>
            <a:r>
              <a:rPr lang="cs-CZ" dirty="0" smtClean="0"/>
              <a:t>Čtyři datové modely FOODIE</a:t>
            </a:r>
            <a:endParaRPr lang="cs-CZ" b="1" dirty="0" smtClean="0"/>
          </a:p>
          <a:p>
            <a:r>
              <a:rPr lang="cs-CZ" dirty="0" smtClean="0"/>
              <a:t>Závěr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34251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://www.dbstephens.com/uploads/images/GIS_NM_stacku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530" y="2680275"/>
            <a:ext cx="1696070" cy="257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Motivace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199867" y="6490156"/>
            <a:ext cx="57438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smtClean="0"/>
              <a:t>Obrázky převzaty z</a:t>
            </a:r>
            <a:r>
              <a:rPr lang="en-US" sz="800" dirty="0" smtClean="0"/>
              <a:t>: </a:t>
            </a:r>
            <a:r>
              <a:rPr lang="en-US" sz="800" dirty="0"/>
              <a:t>http://ifro.ku.dk/english/staff/?</a:t>
            </a:r>
            <a:r>
              <a:rPr lang="en-US" sz="800" dirty="0" smtClean="0"/>
              <a:t>pure=files%2F21514055%2Fconceptual_model.pdf</a:t>
            </a:r>
            <a:r>
              <a:rPr lang="cs-CZ" sz="800" dirty="0" smtClean="0"/>
              <a:t>, </a:t>
            </a:r>
            <a:r>
              <a:rPr lang="en-US" sz="800" dirty="0"/>
              <a:t>http://www.dbstephens.com</a:t>
            </a:r>
            <a:endParaRPr lang="cs-CZ" sz="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838200"/>
            <a:ext cx="6324601" cy="559783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778784" y="1066800"/>
            <a:ext cx="1784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Rozměry: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704293" y="1840350"/>
            <a:ext cx="2455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- </a:t>
            </a:r>
            <a:r>
              <a:rPr lang="cs-CZ" sz="3200" b="1" dirty="0" smtClean="0">
                <a:solidFill>
                  <a:srgbClr val="FF0000"/>
                </a:solidFill>
              </a:rPr>
              <a:t>ekonomické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925875" y="5587425"/>
            <a:ext cx="3218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- </a:t>
            </a:r>
            <a:r>
              <a:rPr lang="cs-CZ" sz="3200" b="1" dirty="0" smtClean="0">
                <a:solidFill>
                  <a:srgbClr val="FF0000"/>
                </a:solidFill>
              </a:rPr>
              <a:t>environmentální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10" name="Obousměrná vodorovná šipka 9"/>
          <p:cNvSpPr/>
          <p:nvPr/>
        </p:nvSpPr>
        <p:spPr>
          <a:xfrm rot="16200000">
            <a:off x="6819900" y="3568125"/>
            <a:ext cx="3238500" cy="952500"/>
          </a:xfrm>
          <a:prstGeom prst="left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 smtClean="0">
                <a:solidFill>
                  <a:srgbClr val="FF0000"/>
                </a:solidFill>
              </a:rPr>
              <a:t>geoinformační</a:t>
            </a:r>
            <a:endParaRPr lang="cs-CZ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52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Funkcionalita FOODIE platformy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90600"/>
            <a:ext cx="2362200" cy="5476958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6440031" y="5334000"/>
            <a:ext cx="1332369" cy="381000"/>
          </a:xfrm>
          <a:prstGeom prst="rect">
            <a:avLst/>
          </a:prstGeom>
          <a:solidFill>
            <a:schemeClr val="bg1"/>
          </a:solidFill>
          <a:ln>
            <a:solidFill>
              <a:srgbClr val="9CB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Software D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6440031" y="4100270"/>
            <a:ext cx="1332369" cy="381000"/>
          </a:xfrm>
          <a:prstGeom prst="rect">
            <a:avLst/>
          </a:prstGeom>
          <a:solidFill>
            <a:schemeClr val="bg1"/>
          </a:solidFill>
          <a:ln>
            <a:solidFill>
              <a:srgbClr val="9CB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Software C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6440031" y="2862586"/>
            <a:ext cx="1332369" cy="381000"/>
          </a:xfrm>
          <a:prstGeom prst="rect">
            <a:avLst/>
          </a:prstGeom>
          <a:solidFill>
            <a:schemeClr val="bg1"/>
          </a:solidFill>
          <a:ln>
            <a:solidFill>
              <a:srgbClr val="9CB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Software B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6440031" y="1552293"/>
            <a:ext cx="1332369" cy="381000"/>
          </a:xfrm>
          <a:prstGeom prst="rect">
            <a:avLst/>
          </a:prstGeom>
          <a:solidFill>
            <a:schemeClr val="bg1"/>
          </a:solidFill>
          <a:ln>
            <a:solidFill>
              <a:srgbClr val="9CB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Software A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3" y="850443"/>
            <a:ext cx="1260000" cy="977677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3" y="1927257"/>
            <a:ext cx="1260000" cy="920166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3" y="2945611"/>
            <a:ext cx="1260000" cy="1035187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3" y="4078986"/>
            <a:ext cx="1260000" cy="909710"/>
          </a:xfrm>
          <a:prstGeom prst="rect">
            <a:avLst/>
          </a:prstGeom>
        </p:spPr>
      </p:pic>
      <p:sp>
        <p:nvSpPr>
          <p:cNvPr id="21" name="Obdélník 20"/>
          <p:cNvSpPr/>
          <p:nvPr/>
        </p:nvSpPr>
        <p:spPr>
          <a:xfrm>
            <a:off x="3945927" y="990600"/>
            <a:ext cx="914400" cy="5476958"/>
          </a:xfrm>
          <a:prstGeom prst="rect">
            <a:avLst/>
          </a:prstGeom>
          <a:noFill/>
          <a:ln>
            <a:solidFill>
              <a:srgbClr val="0097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4140586" y="106680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APIs</a:t>
            </a:r>
            <a:endParaRPr lang="cs-CZ" dirty="0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3" y="5556834"/>
            <a:ext cx="1260000" cy="920166"/>
          </a:xfrm>
          <a:prstGeom prst="rect">
            <a:avLst/>
          </a:prstGeom>
        </p:spPr>
      </p:pic>
      <p:sp>
        <p:nvSpPr>
          <p:cNvPr id="24" name="TextovéPole 23"/>
          <p:cNvSpPr txBox="1"/>
          <p:nvPr/>
        </p:nvSpPr>
        <p:spPr>
          <a:xfrm>
            <a:off x="609600" y="5029200"/>
            <a:ext cx="3802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…</a:t>
            </a:r>
            <a:endParaRPr lang="cs-CZ" sz="2200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4004659" y="1601048"/>
            <a:ext cx="795941" cy="523220"/>
          </a:xfrm>
          <a:prstGeom prst="rect">
            <a:avLst/>
          </a:prstGeom>
          <a:solidFill>
            <a:srgbClr val="9CBD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OGC WMS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4004659" y="2220828"/>
            <a:ext cx="795941" cy="523220"/>
          </a:xfrm>
          <a:prstGeom prst="rect">
            <a:avLst/>
          </a:prstGeom>
          <a:solidFill>
            <a:srgbClr val="9CBD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OGC WFS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4004659" y="2830428"/>
            <a:ext cx="795941" cy="523220"/>
          </a:xfrm>
          <a:prstGeom prst="rect">
            <a:avLst/>
          </a:prstGeom>
          <a:solidFill>
            <a:srgbClr val="9CBD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REST API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4004658" y="3439924"/>
            <a:ext cx="795941" cy="523220"/>
          </a:xfrm>
          <a:prstGeom prst="rect">
            <a:avLst/>
          </a:prstGeom>
          <a:solidFill>
            <a:srgbClr val="9CBD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OGC CSW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4004658" y="4057846"/>
            <a:ext cx="795941" cy="523220"/>
          </a:xfrm>
          <a:prstGeom prst="rect">
            <a:avLst/>
          </a:prstGeom>
          <a:solidFill>
            <a:srgbClr val="9CBD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OGC SOS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004659" y="5725924"/>
            <a:ext cx="795941" cy="446276"/>
          </a:xfrm>
          <a:prstGeom prst="rect">
            <a:avLst/>
          </a:prstGeom>
          <a:solidFill>
            <a:srgbClr val="9CBD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WS</a:t>
            </a:r>
          </a:p>
          <a:p>
            <a:pPr algn="ctr"/>
            <a:r>
              <a:rPr lang="en-US" sz="900" b="1" dirty="0" smtClean="0">
                <a:solidFill>
                  <a:schemeClr val="bg1"/>
                </a:solidFill>
              </a:rPr>
              <a:t>Notification</a:t>
            </a:r>
            <a:endParaRPr lang="cs-CZ" sz="900" b="1" dirty="0">
              <a:solidFill>
                <a:schemeClr val="bg1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4004659" y="4675768"/>
            <a:ext cx="795941" cy="553998"/>
          </a:xfrm>
          <a:prstGeom prst="rect">
            <a:avLst/>
          </a:prstGeom>
          <a:solidFill>
            <a:srgbClr val="9CBD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</a:rPr>
              <a:t>Complex Event Processing</a:t>
            </a:r>
            <a:endParaRPr lang="cs-CZ" sz="1000" b="1" dirty="0">
              <a:solidFill>
                <a:schemeClr val="bg1"/>
              </a:solidFill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4191000" y="5250346"/>
            <a:ext cx="3802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…</a:t>
            </a:r>
            <a:endParaRPr lang="cs-CZ" sz="2200" dirty="0"/>
          </a:p>
        </p:txBody>
      </p:sp>
      <p:cxnSp>
        <p:nvCxnSpPr>
          <p:cNvPr id="34" name="Přímá spojnice se šipkou 33"/>
          <p:cNvCxnSpPr>
            <a:stCxn id="16" idx="1"/>
          </p:cNvCxnSpPr>
          <p:nvPr/>
        </p:nvCxnSpPr>
        <p:spPr>
          <a:xfrm flipH="1">
            <a:off x="4860327" y="1742793"/>
            <a:ext cx="1579704" cy="0"/>
          </a:xfrm>
          <a:prstGeom prst="straightConnector1">
            <a:avLst/>
          </a:prstGeom>
          <a:ln w="28575">
            <a:solidFill>
              <a:srgbClr val="0097C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34"/>
          <p:cNvCxnSpPr/>
          <p:nvPr/>
        </p:nvCxnSpPr>
        <p:spPr>
          <a:xfrm flipH="1">
            <a:off x="4860327" y="3076950"/>
            <a:ext cx="1579704" cy="0"/>
          </a:xfrm>
          <a:prstGeom prst="straightConnector1">
            <a:avLst/>
          </a:prstGeom>
          <a:ln w="28575">
            <a:solidFill>
              <a:srgbClr val="0097C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/>
          <p:cNvCxnSpPr/>
          <p:nvPr/>
        </p:nvCxnSpPr>
        <p:spPr>
          <a:xfrm flipH="1">
            <a:off x="4860327" y="4319456"/>
            <a:ext cx="1579704" cy="0"/>
          </a:xfrm>
          <a:prstGeom prst="straightConnector1">
            <a:avLst/>
          </a:prstGeom>
          <a:ln w="28575">
            <a:solidFill>
              <a:srgbClr val="0097C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se šipkou 36"/>
          <p:cNvCxnSpPr/>
          <p:nvPr/>
        </p:nvCxnSpPr>
        <p:spPr>
          <a:xfrm flipH="1">
            <a:off x="4860327" y="5556834"/>
            <a:ext cx="1579704" cy="0"/>
          </a:xfrm>
          <a:prstGeom prst="straightConnector1">
            <a:avLst/>
          </a:prstGeom>
          <a:ln w="28575">
            <a:solidFill>
              <a:srgbClr val="0097C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se šipkou 37"/>
          <p:cNvCxnSpPr/>
          <p:nvPr/>
        </p:nvCxnSpPr>
        <p:spPr>
          <a:xfrm flipH="1" flipV="1">
            <a:off x="3581400" y="2174153"/>
            <a:ext cx="5040000" cy="468"/>
          </a:xfrm>
          <a:prstGeom prst="straightConnector1">
            <a:avLst/>
          </a:prstGeom>
          <a:ln w="28575">
            <a:solidFill>
              <a:srgbClr val="0097C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se šipkou 40"/>
          <p:cNvCxnSpPr/>
          <p:nvPr/>
        </p:nvCxnSpPr>
        <p:spPr>
          <a:xfrm flipH="1" flipV="1">
            <a:off x="3581400" y="3386806"/>
            <a:ext cx="5040000" cy="468"/>
          </a:xfrm>
          <a:prstGeom prst="straightConnector1">
            <a:avLst/>
          </a:prstGeom>
          <a:ln w="28575">
            <a:solidFill>
              <a:srgbClr val="0097C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se šipkou 41"/>
          <p:cNvCxnSpPr/>
          <p:nvPr/>
        </p:nvCxnSpPr>
        <p:spPr>
          <a:xfrm flipH="1" flipV="1">
            <a:off x="3581400" y="4616859"/>
            <a:ext cx="5040000" cy="468"/>
          </a:xfrm>
          <a:prstGeom prst="straightConnector1">
            <a:avLst/>
          </a:prstGeom>
          <a:ln w="28575">
            <a:solidFill>
              <a:srgbClr val="0097C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se šipkou 42"/>
          <p:cNvCxnSpPr/>
          <p:nvPr/>
        </p:nvCxnSpPr>
        <p:spPr>
          <a:xfrm flipH="1" flipV="1">
            <a:off x="3581400" y="5273709"/>
            <a:ext cx="5040000" cy="468"/>
          </a:xfrm>
          <a:prstGeom prst="straightConnector1">
            <a:avLst/>
          </a:prstGeom>
          <a:ln w="28575">
            <a:solidFill>
              <a:srgbClr val="0097C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810" y="1143000"/>
            <a:ext cx="1170790" cy="496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4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21" grpId="0" animBg="1"/>
      <p:bldP spid="22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Datové modely FOODIE</a:t>
            </a: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990600"/>
            <a:ext cx="379443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914400"/>
            <a:ext cx="3794436" cy="1926492"/>
          </a:xfrm>
          <a:prstGeom prst="rect">
            <a:avLst/>
          </a:prstGeom>
        </p:spPr>
      </p:pic>
      <p:sp>
        <p:nvSpPr>
          <p:cNvPr id="6" name="TextovéPole 6"/>
          <p:cNvSpPr txBox="1"/>
          <p:nvPr/>
        </p:nvSpPr>
        <p:spPr>
          <a:xfrm>
            <a:off x="19616" y="2819400"/>
            <a:ext cx="4495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/>
              <a:t>Monitoring zemědělských strojů</a:t>
            </a:r>
            <a:endParaRPr lang="cs-CZ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648200" y="2819399"/>
            <a:ext cx="4495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dirty="0" smtClean="0"/>
              <a:t>Mapa potenciálních výnosů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633111" y="6019800"/>
            <a:ext cx="4495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dirty="0" smtClean="0"/>
              <a:t>Informace o hnojivech/pesticidech</a:t>
            </a:r>
            <a:endParaRPr lang="cs-CZ" sz="2400" dirty="0"/>
          </a:p>
        </p:txBody>
      </p:sp>
      <p:pic>
        <p:nvPicPr>
          <p:cNvPr id="1026" name="Picture 2" descr="http://gillinstruments.com/new-images/weather-stations-two-cabl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29" y="4145671"/>
            <a:ext cx="1541197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0" y="6019800"/>
            <a:ext cx="4495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dirty="0" smtClean="0"/>
              <a:t>Data ze senzorových sítí</a:t>
            </a:r>
            <a:endParaRPr lang="cs-CZ" sz="2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5638800" y="6553200"/>
            <a:ext cx="260359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00" dirty="0"/>
              <a:t>Obrázky převzaty z: http://</a:t>
            </a:r>
            <a:r>
              <a:rPr lang="cs-CZ" sz="500" dirty="0" smtClean="0"/>
              <a:t>gillinstruments.com, http</a:t>
            </a:r>
            <a:r>
              <a:rPr lang="cs-CZ" sz="500" dirty="0"/>
              <a:t>://wisegeek.com, http://www.dbta.com/</a:t>
            </a:r>
          </a:p>
        </p:txBody>
      </p:sp>
      <p:pic>
        <p:nvPicPr>
          <p:cNvPr id="1028" name="Picture 4" descr="http://images.wisegeek.com/fertiliz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25" y="3983891"/>
            <a:ext cx="252031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Přímá spojnice se šipkou 12"/>
          <p:cNvCxnSpPr/>
          <p:nvPr/>
        </p:nvCxnSpPr>
        <p:spPr>
          <a:xfrm flipH="1" flipV="1">
            <a:off x="1803082" y="3273808"/>
            <a:ext cx="1144331" cy="4111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5495712" y="3273808"/>
            <a:ext cx="1057488" cy="5361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1828800" y="4477994"/>
            <a:ext cx="1295400" cy="677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5476096" y="4806899"/>
            <a:ext cx="1117099" cy="6077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ázek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2886" y="3326001"/>
            <a:ext cx="2441879" cy="1626999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2221" y="4800600"/>
            <a:ext cx="1516979" cy="1238779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28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13" y="3847513"/>
            <a:ext cx="1935702" cy="913678"/>
          </a:xfrm>
        </p:spPr>
      </p:pic>
    </p:spTree>
    <p:extLst>
      <p:ext uri="{BB962C8B-B14F-4D97-AF65-F5344CB8AC3E}">
        <p14:creationId xmlns:p14="http://schemas.microsoft.com/office/powerpoint/2010/main" val="208538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Datové modely FOODIE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14400"/>
            <a:ext cx="3124200" cy="3656878"/>
          </a:xfrm>
          <a:prstGeom prst="rect">
            <a:avLst/>
          </a:prstGeom>
        </p:spPr>
      </p:pic>
      <p:sp>
        <p:nvSpPr>
          <p:cNvPr id="5" name="TextovéPole 6"/>
          <p:cNvSpPr txBox="1"/>
          <p:nvPr/>
        </p:nvSpPr>
        <p:spPr>
          <a:xfrm>
            <a:off x="214454" y="2285999"/>
            <a:ext cx="3000092" cy="76944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sz="1000" dirty="0" smtClean="0"/>
          </a:p>
          <a:p>
            <a:pPr algn="ctr"/>
            <a:r>
              <a:rPr lang="cs-CZ" sz="2400" dirty="0" smtClean="0">
                <a:solidFill>
                  <a:srgbClr val="FF0000"/>
                </a:solidFill>
              </a:rPr>
              <a:t>Hlavní datový model</a:t>
            </a:r>
          </a:p>
          <a:p>
            <a:pPr algn="ctr"/>
            <a:endParaRPr lang="cs-CZ" sz="1000" dirty="0"/>
          </a:p>
        </p:txBody>
      </p:sp>
      <p:pic>
        <p:nvPicPr>
          <p:cNvPr id="6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799878"/>
            <a:ext cx="3591005" cy="1695004"/>
          </a:xfrm>
        </p:spPr>
      </p:pic>
      <p:sp>
        <p:nvSpPr>
          <p:cNvPr id="8" name="TextovéPole 6"/>
          <p:cNvSpPr txBox="1"/>
          <p:nvPr/>
        </p:nvSpPr>
        <p:spPr>
          <a:xfrm>
            <a:off x="2029108" y="5262659"/>
            <a:ext cx="3000092" cy="76944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sz="1000" dirty="0" smtClean="0"/>
          </a:p>
          <a:p>
            <a:pPr algn="ctr"/>
            <a:r>
              <a:rPr lang="cs-CZ" sz="2400" dirty="0" smtClean="0">
                <a:solidFill>
                  <a:srgbClr val="FF0000"/>
                </a:solidFill>
              </a:rPr>
              <a:t>VGI datový model</a:t>
            </a:r>
          </a:p>
          <a:p>
            <a:pPr algn="ctr"/>
            <a:endParaRPr lang="cs-CZ" sz="1000" dirty="0"/>
          </a:p>
        </p:txBody>
      </p:sp>
      <p:pic>
        <p:nvPicPr>
          <p:cNvPr id="10" name="Obrázek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916469"/>
            <a:ext cx="3929857" cy="2743200"/>
          </a:xfrm>
          <a:prstGeom prst="rect">
            <a:avLst/>
          </a:prstGeom>
        </p:spPr>
      </p:pic>
      <p:sp>
        <p:nvSpPr>
          <p:cNvPr id="11" name="TextovéPole 6"/>
          <p:cNvSpPr txBox="1"/>
          <p:nvPr/>
        </p:nvSpPr>
        <p:spPr>
          <a:xfrm>
            <a:off x="4486884" y="1825330"/>
            <a:ext cx="3185688" cy="76944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sz="1000" dirty="0" smtClean="0"/>
          </a:p>
          <a:p>
            <a:pPr algn="ctr"/>
            <a:r>
              <a:rPr lang="cs-CZ" sz="2400" dirty="0" smtClean="0">
                <a:solidFill>
                  <a:srgbClr val="FF0000"/>
                </a:solidFill>
              </a:rPr>
              <a:t>Dopravní datový model</a:t>
            </a:r>
          </a:p>
          <a:p>
            <a:pPr algn="ctr"/>
            <a:endParaRPr lang="cs-CZ" sz="1000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3707378"/>
            <a:ext cx="3267075" cy="2354900"/>
          </a:xfrm>
          <a:prstGeom prst="rect">
            <a:avLst/>
          </a:prstGeom>
        </p:spPr>
      </p:pic>
      <p:sp>
        <p:nvSpPr>
          <p:cNvPr id="13" name="TextovéPole 6"/>
          <p:cNvSpPr txBox="1"/>
          <p:nvPr/>
        </p:nvSpPr>
        <p:spPr>
          <a:xfrm>
            <a:off x="5730365" y="4545578"/>
            <a:ext cx="3251710" cy="76944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sz="1000" dirty="0" smtClean="0"/>
          </a:p>
          <a:p>
            <a:pPr algn="ctr"/>
            <a:r>
              <a:rPr lang="cs-CZ" sz="2400" dirty="0" smtClean="0">
                <a:solidFill>
                  <a:srgbClr val="FF0000"/>
                </a:solidFill>
              </a:rPr>
              <a:t>Senzorový datový model</a:t>
            </a:r>
          </a:p>
          <a:p>
            <a:pPr algn="ctr"/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35627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Hlavní datový model FOODIE</a:t>
            </a:r>
            <a:endParaRPr lang="en-US" dirty="0"/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152400" y="866472"/>
            <a:ext cx="4206240" cy="5991528"/>
          </a:xfrm>
        </p:spPr>
        <p:txBody>
          <a:bodyPr>
            <a:normAutofit fontScale="92500" lnSpcReduction="20000"/>
          </a:bodyPr>
          <a:lstStyle/>
          <a:p>
            <a:r>
              <a:rPr lang="cs-CZ" altLang="en-US" dirty="0" smtClean="0">
                <a:cs typeface="Arial" charset="0"/>
              </a:rPr>
              <a:t>Platformě nezávislý</a:t>
            </a:r>
          </a:p>
          <a:p>
            <a:endParaRPr lang="cs-CZ" altLang="en-US" dirty="0">
              <a:cs typeface="Arial" charset="0"/>
            </a:endParaRPr>
          </a:p>
          <a:p>
            <a:r>
              <a:rPr lang="cs-CZ" altLang="en-US" dirty="0" smtClean="0">
                <a:cs typeface="Arial" charset="0"/>
              </a:rPr>
              <a:t>Založen na více než 15 letech výzkumných i komerčních zkušeností</a:t>
            </a:r>
          </a:p>
          <a:p>
            <a:pPr lvl="1"/>
            <a:r>
              <a:rPr lang="cs-CZ" altLang="en-US" dirty="0" smtClean="0">
                <a:cs typeface="Arial" charset="0"/>
              </a:rPr>
              <a:t>ekonomická, environmentální i navigační data</a:t>
            </a:r>
          </a:p>
          <a:p>
            <a:endParaRPr lang="cs-CZ" altLang="en-US" dirty="0">
              <a:cs typeface="Arial" charset="0"/>
            </a:endParaRPr>
          </a:p>
          <a:p>
            <a:r>
              <a:rPr lang="cs-CZ" altLang="en-US" dirty="0" smtClean="0">
                <a:cs typeface="Arial" charset="0"/>
              </a:rPr>
              <a:t>V souladu s</a:t>
            </a:r>
          </a:p>
          <a:p>
            <a:pPr lvl="1"/>
            <a:r>
              <a:rPr lang="cs-CZ" altLang="en-US" dirty="0" smtClean="0">
                <a:cs typeface="Arial" charset="0"/>
              </a:rPr>
              <a:t>ISO standardy série 19100</a:t>
            </a:r>
          </a:p>
          <a:p>
            <a:pPr lvl="1"/>
            <a:r>
              <a:rPr lang="cs-CZ" altLang="en-US" dirty="0" smtClean="0">
                <a:cs typeface="Arial" charset="0"/>
              </a:rPr>
              <a:t>CAP IACS (</a:t>
            </a:r>
            <a:r>
              <a:rPr lang="en-US" altLang="en-US" dirty="0" smtClean="0">
                <a:cs typeface="Arial" charset="0"/>
              </a:rPr>
              <a:t>Common Agricultural Policy Integrated Administration and Control System</a:t>
            </a:r>
            <a:r>
              <a:rPr lang="cs-CZ" altLang="en-US" dirty="0" smtClean="0">
                <a:cs typeface="Arial" charset="0"/>
              </a:rPr>
              <a:t>)</a:t>
            </a:r>
          </a:p>
          <a:p>
            <a:pPr lvl="1"/>
            <a:r>
              <a:rPr lang="cs-CZ" altLang="en-US" dirty="0">
                <a:cs typeface="Arial" charset="0"/>
              </a:rPr>
              <a:t>INSPIRE legislativou (2007/2/ES</a:t>
            </a:r>
            <a:r>
              <a:rPr lang="cs-CZ" altLang="en-US" dirty="0" smtClean="0">
                <a:cs typeface="Arial" charset="0"/>
              </a:rPr>
              <a:t>)</a:t>
            </a:r>
          </a:p>
          <a:p>
            <a:pPr lvl="1"/>
            <a:endParaRPr lang="cs-CZ" altLang="en-US" dirty="0" smtClean="0">
              <a:cs typeface="Arial" charset="0"/>
            </a:endParaRPr>
          </a:p>
          <a:p>
            <a:r>
              <a:rPr lang="cs-CZ" altLang="en-US" dirty="0" smtClean="0">
                <a:cs typeface="Arial" charset="0"/>
              </a:rPr>
              <a:t>UML (</a:t>
            </a:r>
            <a:r>
              <a:rPr lang="cs-CZ" altLang="en-US" dirty="0">
                <a:cs typeface="Arial" charset="0"/>
              </a:rPr>
              <a:t>projekt </a:t>
            </a:r>
            <a:r>
              <a:rPr lang="cs-CZ" altLang="en-US" dirty="0" smtClean="0">
                <a:cs typeface="Arial" charset="0"/>
              </a:rPr>
              <a:t>v prostředí </a:t>
            </a:r>
            <a:r>
              <a:rPr lang="cs-CZ" altLang="en-US" dirty="0" err="1" smtClean="0">
                <a:cs typeface="Arial" charset="0"/>
              </a:rPr>
              <a:t>Enterprise</a:t>
            </a:r>
            <a:r>
              <a:rPr lang="cs-CZ" altLang="en-US" dirty="0" smtClean="0">
                <a:cs typeface="Arial" charset="0"/>
              </a:rPr>
              <a:t> Architekt) i SQL skript</a:t>
            </a:r>
            <a:endParaRPr lang="cs-CZ" altLang="en-US" dirty="0">
              <a:cs typeface="Arial" charset="0"/>
            </a:endParaRPr>
          </a:p>
          <a:p>
            <a:pPr lvl="1"/>
            <a:endParaRPr lang="cs-CZ" altLang="en-US" dirty="0" smtClean="0">
              <a:cs typeface="Arial" charset="0"/>
            </a:endParaRPr>
          </a:p>
          <a:p>
            <a:pPr lvl="1"/>
            <a:endParaRPr lang="en-US" altLang="en-US" dirty="0">
              <a:cs typeface="Arial" charset="0"/>
            </a:endParaRPr>
          </a:p>
          <a:p>
            <a:endParaRPr lang="en-US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47" y="1066800"/>
            <a:ext cx="4500061" cy="52673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971800"/>
            <a:ext cx="4020070" cy="354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1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datový model FOODIE</a:t>
            </a:r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101" y="838200"/>
            <a:ext cx="4905923" cy="59058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Volný tvar 3"/>
          <p:cNvSpPr/>
          <p:nvPr/>
        </p:nvSpPr>
        <p:spPr>
          <a:xfrm>
            <a:off x="5936416" y="894522"/>
            <a:ext cx="1014890" cy="672179"/>
          </a:xfrm>
          <a:custGeom>
            <a:avLst/>
            <a:gdLst>
              <a:gd name="connsiteX0" fmla="*/ 543897 w 1014890"/>
              <a:gd name="connsiteY0" fmla="*/ 9939 h 672179"/>
              <a:gd name="connsiteX1" fmla="*/ 76758 w 1014890"/>
              <a:gd name="connsiteY1" fmla="*/ 139148 h 672179"/>
              <a:gd name="connsiteX2" fmla="*/ 76758 w 1014890"/>
              <a:gd name="connsiteY2" fmla="*/ 626165 h 672179"/>
              <a:gd name="connsiteX3" fmla="*/ 822193 w 1014890"/>
              <a:gd name="connsiteY3" fmla="*/ 636104 h 672179"/>
              <a:gd name="connsiteX4" fmla="*/ 1011036 w 1014890"/>
              <a:gd name="connsiteY4" fmla="*/ 487017 h 672179"/>
              <a:gd name="connsiteX5" fmla="*/ 931523 w 1014890"/>
              <a:gd name="connsiteY5" fmla="*/ 159026 h 672179"/>
              <a:gd name="connsiteX6" fmla="*/ 722801 w 1014890"/>
              <a:gd name="connsiteY6" fmla="*/ 0 h 672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4890" h="672179">
                <a:moveTo>
                  <a:pt x="543897" y="9939"/>
                </a:moveTo>
                <a:cubicBezTo>
                  <a:pt x="349255" y="23191"/>
                  <a:pt x="154614" y="36444"/>
                  <a:pt x="76758" y="139148"/>
                </a:cubicBezTo>
                <a:cubicBezTo>
                  <a:pt x="-1098" y="241852"/>
                  <a:pt x="-47481" y="543339"/>
                  <a:pt x="76758" y="626165"/>
                </a:cubicBezTo>
                <a:cubicBezTo>
                  <a:pt x="200997" y="708991"/>
                  <a:pt x="666480" y="659295"/>
                  <a:pt x="822193" y="636104"/>
                </a:cubicBezTo>
                <a:cubicBezTo>
                  <a:pt x="977906" y="612913"/>
                  <a:pt x="992814" y="566530"/>
                  <a:pt x="1011036" y="487017"/>
                </a:cubicBezTo>
                <a:cubicBezTo>
                  <a:pt x="1029258" y="407504"/>
                  <a:pt x="979562" y="240195"/>
                  <a:pt x="931523" y="159026"/>
                </a:cubicBezTo>
                <a:cubicBezTo>
                  <a:pt x="883484" y="77857"/>
                  <a:pt x="803142" y="38928"/>
                  <a:pt x="722801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7572423" y="884002"/>
            <a:ext cx="1297741" cy="1308968"/>
          </a:xfrm>
          <a:custGeom>
            <a:avLst/>
            <a:gdLst>
              <a:gd name="connsiteX0" fmla="*/ 617420 w 1297741"/>
              <a:gd name="connsiteY0" fmla="*/ 70155 h 1308968"/>
              <a:gd name="connsiteX1" fmla="*/ 209916 w 1297741"/>
              <a:gd name="connsiteY1" fmla="*/ 80094 h 1308968"/>
              <a:gd name="connsiteX2" fmla="*/ 50890 w 1297741"/>
              <a:gd name="connsiteY2" fmla="*/ 159607 h 1308968"/>
              <a:gd name="connsiteX3" fmla="*/ 1194 w 1297741"/>
              <a:gd name="connsiteY3" fmla="*/ 636685 h 1308968"/>
              <a:gd name="connsiteX4" fmla="*/ 90647 w 1297741"/>
              <a:gd name="connsiteY4" fmla="*/ 1252911 h 1308968"/>
              <a:gd name="connsiteX5" fmla="*/ 627360 w 1297741"/>
              <a:gd name="connsiteY5" fmla="*/ 1282728 h 1308968"/>
              <a:gd name="connsiteX6" fmla="*/ 1084560 w 1297741"/>
              <a:gd name="connsiteY6" fmla="*/ 1272789 h 1308968"/>
              <a:gd name="connsiteX7" fmla="*/ 1253525 w 1297741"/>
              <a:gd name="connsiteY7" fmla="*/ 1083946 h 1308968"/>
              <a:gd name="connsiteX8" fmla="*/ 1273403 w 1297741"/>
              <a:gd name="connsiteY8" fmla="*/ 716198 h 1308968"/>
              <a:gd name="connsiteX9" fmla="*/ 1253525 w 1297741"/>
              <a:gd name="connsiteY9" fmla="*/ 119850 h 1308968"/>
              <a:gd name="connsiteX10" fmla="*/ 756568 w 1297741"/>
              <a:gd name="connsiteY10" fmla="*/ 10520 h 1308968"/>
              <a:gd name="connsiteX11" fmla="*/ 527968 w 1297741"/>
              <a:gd name="connsiteY11" fmla="*/ 10520 h 1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97741" h="1308968">
                <a:moveTo>
                  <a:pt x="617420" y="70155"/>
                </a:moveTo>
                <a:lnTo>
                  <a:pt x="209916" y="80094"/>
                </a:lnTo>
                <a:cubicBezTo>
                  <a:pt x="115494" y="95003"/>
                  <a:pt x="85677" y="66842"/>
                  <a:pt x="50890" y="159607"/>
                </a:cubicBezTo>
                <a:cubicBezTo>
                  <a:pt x="16103" y="252372"/>
                  <a:pt x="-5432" y="454468"/>
                  <a:pt x="1194" y="636685"/>
                </a:cubicBezTo>
                <a:cubicBezTo>
                  <a:pt x="7820" y="818902"/>
                  <a:pt x="-13714" y="1145237"/>
                  <a:pt x="90647" y="1252911"/>
                </a:cubicBezTo>
                <a:cubicBezTo>
                  <a:pt x="195008" y="1360585"/>
                  <a:pt x="461708" y="1279415"/>
                  <a:pt x="627360" y="1282728"/>
                </a:cubicBezTo>
                <a:cubicBezTo>
                  <a:pt x="793012" y="1286041"/>
                  <a:pt x="980199" y="1305919"/>
                  <a:pt x="1084560" y="1272789"/>
                </a:cubicBezTo>
                <a:cubicBezTo>
                  <a:pt x="1188921" y="1239659"/>
                  <a:pt x="1222051" y="1176711"/>
                  <a:pt x="1253525" y="1083946"/>
                </a:cubicBezTo>
                <a:cubicBezTo>
                  <a:pt x="1284999" y="991181"/>
                  <a:pt x="1273403" y="876881"/>
                  <a:pt x="1273403" y="716198"/>
                </a:cubicBezTo>
                <a:cubicBezTo>
                  <a:pt x="1273403" y="555515"/>
                  <a:pt x="1339664" y="237463"/>
                  <a:pt x="1253525" y="119850"/>
                </a:cubicBezTo>
                <a:cubicBezTo>
                  <a:pt x="1167386" y="2237"/>
                  <a:pt x="877494" y="28742"/>
                  <a:pt x="756568" y="10520"/>
                </a:cubicBezTo>
                <a:cubicBezTo>
                  <a:pt x="635642" y="-7702"/>
                  <a:pt x="581805" y="1409"/>
                  <a:pt x="527968" y="1052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2102771" y="2619563"/>
            <a:ext cx="431791" cy="332275"/>
          </a:xfrm>
          <a:custGeom>
            <a:avLst/>
            <a:gdLst>
              <a:gd name="connsiteX0" fmla="*/ 6788 w 431791"/>
              <a:gd name="connsiteY0" fmla="*/ 159698 h 332275"/>
              <a:gd name="connsiteX1" fmla="*/ 6788 w 431791"/>
              <a:gd name="connsiteY1" fmla="*/ 159698 h 332275"/>
              <a:gd name="connsiteX2" fmla="*/ 29970 w 431791"/>
              <a:gd name="connsiteY2" fmla="*/ 154546 h 332275"/>
              <a:gd name="connsiteX3" fmla="*/ 37698 w 431791"/>
              <a:gd name="connsiteY3" fmla="*/ 151971 h 332275"/>
              <a:gd name="connsiteX4" fmla="*/ 53152 w 431791"/>
              <a:gd name="connsiteY4" fmla="*/ 141667 h 332275"/>
              <a:gd name="connsiteX5" fmla="*/ 68607 w 431791"/>
              <a:gd name="connsiteY5" fmla="*/ 126213 h 332275"/>
              <a:gd name="connsiteX6" fmla="*/ 73759 w 431791"/>
              <a:gd name="connsiteY6" fmla="*/ 118485 h 332275"/>
              <a:gd name="connsiteX7" fmla="*/ 81486 w 431791"/>
              <a:gd name="connsiteY7" fmla="*/ 113334 h 332275"/>
              <a:gd name="connsiteX8" fmla="*/ 89213 w 431791"/>
              <a:gd name="connsiteY8" fmla="*/ 105607 h 332275"/>
              <a:gd name="connsiteX9" fmla="*/ 104668 w 431791"/>
              <a:gd name="connsiteY9" fmla="*/ 97879 h 332275"/>
              <a:gd name="connsiteX10" fmla="*/ 120123 w 431791"/>
              <a:gd name="connsiteY10" fmla="*/ 87576 h 332275"/>
              <a:gd name="connsiteX11" fmla="*/ 138153 w 431791"/>
              <a:gd name="connsiteY11" fmla="*/ 77273 h 332275"/>
              <a:gd name="connsiteX12" fmla="*/ 148456 w 431791"/>
              <a:gd name="connsiteY12" fmla="*/ 72122 h 332275"/>
              <a:gd name="connsiteX13" fmla="*/ 163911 w 431791"/>
              <a:gd name="connsiteY13" fmla="*/ 61818 h 332275"/>
              <a:gd name="connsiteX14" fmla="*/ 187093 w 431791"/>
              <a:gd name="connsiteY14" fmla="*/ 46364 h 332275"/>
              <a:gd name="connsiteX15" fmla="*/ 194820 w 431791"/>
              <a:gd name="connsiteY15" fmla="*/ 41212 h 332275"/>
              <a:gd name="connsiteX16" fmla="*/ 202547 w 431791"/>
              <a:gd name="connsiteY16" fmla="*/ 36061 h 332275"/>
              <a:gd name="connsiteX17" fmla="*/ 207699 w 431791"/>
              <a:gd name="connsiteY17" fmla="*/ 28333 h 332275"/>
              <a:gd name="connsiteX18" fmla="*/ 215426 w 431791"/>
              <a:gd name="connsiteY18" fmla="*/ 33485 h 332275"/>
              <a:gd name="connsiteX19" fmla="*/ 220578 w 431791"/>
              <a:gd name="connsiteY19" fmla="*/ 48940 h 332275"/>
              <a:gd name="connsiteX20" fmla="*/ 225729 w 431791"/>
              <a:gd name="connsiteY20" fmla="*/ 66970 h 332275"/>
              <a:gd name="connsiteX21" fmla="*/ 230881 w 431791"/>
              <a:gd name="connsiteY21" fmla="*/ 82425 h 332275"/>
              <a:gd name="connsiteX22" fmla="*/ 241184 w 431791"/>
              <a:gd name="connsiteY22" fmla="*/ 97879 h 332275"/>
              <a:gd name="connsiteX23" fmla="*/ 256639 w 431791"/>
              <a:gd name="connsiteY23" fmla="*/ 108182 h 332275"/>
              <a:gd name="connsiteX24" fmla="*/ 266942 w 431791"/>
              <a:gd name="connsiteY24" fmla="*/ 97879 h 332275"/>
              <a:gd name="connsiteX25" fmla="*/ 277245 w 431791"/>
              <a:gd name="connsiteY25" fmla="*/ 82425 h 332275"/>
              <a:gd name="connsiteX26" fmla="*/ 284972 w 431791"/>
              <a:gd name="connsiteY26" fmla="*/ 66970 h 332275"/>
              <a:gd name="connsiteX27" fmla="*/ 287548 w 431791"/>
              <a:gd name="connsiteY27" fmla="*/ 59243 h 332275"/>
              <a:gd name="connsiteX28" fmla="*/ 292699 w 431791"/>
              <a:gd name="connsiteY28" fmla="*/ 51515 h 332275"/>
              <a:gd name="connsiteX29" fmla="*/ 303003 w 431791"/>
              <a:gd name="connsiteY29" fmla="*/ 28333 h 332275"/>
              <a:gd name="connsiteX30" fmla="*/ 305578 w 431791"/>
              <a:gd name="connsiteY30" fmla="*/ 20606 h 332275"/>
              <a:gd name="connsiteX31" fmla="*/ 318457 w 431791"/>
              <a:gd name="connsiteY31" fmla="*/ 5151 h 332275"/>
              <a:gd name="connsiteX32" fmla="*/ 326184 w 431791"/>
              <a:gd name="connsiteY32" fmla="*/ 0 h 332275"/>
              <a:gd name="connsiteX33" fmla="*/ 331336 w 431791"/>
              <a:gd name="connsiteY33" fmla="*/ 7727 h 332275"/>
              <a:gd name="connsiteX34" fmla="*/ 346791 w 431791"/>
              <a:gd name="connsiteY34" fmla="*/ 18030 h 332275"/>
              <a:gd name="connsiteX35" fmla="*/ 364821 w 431791"/>
              <a:gd name="connsiteY35" fmla="*/ 23182 h 332275"/>
              <a:gd name="connsiteX36" fmla="*/ 431791 w 431791"/>
              <a:gd name="connsiteY36" fmla="*/ 25758 h 332275"/>
              <a:gd name="connsiteX37" fmla="*/ 429215 w 431791"/>
              <a:gd name="connsiteY37" fmla="*/ 193183 h 332275"/>
              <a:gd name="connsiteX38" fmla="*/ 416337 w 431791"/>
              <a:gd name="connsiteY38" fmla="*/ 206062 h 332275"/>
              <a:gd name="connsiteX39" fmla="*/ 388003 w 431791"/>
              <a:gd name="connsiteY39" fmla="*/ 203486 h 332275"/>
              <a:gd name="connsiteX40" fmla="*/ 369973 w 431791"/>
              <a:gd name="connsiteY40" fmla="*/ 200910 h 332275"/>
              <a:gd name="connsiteX41" fmla="*/ 341639 w 431791"/>
              <a:gd name="connsiteY41" fmla="*/ 206062 h 332275"/>
              <a:gd name="connsiteX42" fmla="*/ 336488 w 431791"/>
              <a:gd name="connsiteY42" fmla="*/ 221516 h 332275"/>
              <a:gd name="connsiteX43" fmla="*/ 313306 w 431791"/>
              <a:gd name="connsiteY43" fmla="*/ 234395 h 332275"/>
              <a:gd name="connsiteX44" fmla="*/ 305578 w 431791"/>
              <a:gd name="connsiteY44" fmla="*/ 239547 h 332275"/>
              <a:gd name="connsiteX45" fmla="*/ 297851 w 431791"/>
              <a:gd name="connsiteY45" fmla="*/ 247274 h 332275"/>
              <a:gd name="connsiteX46" fmla="*/ 279821 w 431791"/>
              <a:gd name="connsiteY46" fmla="*/ 252426 h 332275"/>
              <a:gd name="connsiteX47" fmla="*/ 264366 w 431791"/>
              <a:gd name="connsiteY47" fmla="*/ 262729 h 332275"/>
              <a:gd name="connsiteX48" fmla="*/ 246335 w 431791"/>
              <a:gd name="connsiteY48" fmla="*/ 275608 h 332275"/>
              <a:gd name="connsiteX49" fmla="*/ 233457 w 431791"/>
              <a:gd name="connsiteY49" fmla="*/ 285911 h 332275"/>
              <a:gd name="connsiteX50" fmla="*/ 228305 w 431791"/>
              <a:gd name="connsiteY50" fmla="*/ 270456 h 332275"/>
              <a:gd name="connsiteX51" fmla="*/ 225729 w 431791"/>
              <a:gd name="connsiteY51" fmla="*/ 262729 h 332275"/>
              <a:gd name="connsiteX52" fmla="*/ 207699 w 431791"/>
              <a:gd name="connsiteY52" fmla="*/ 280759 h 332275"/>
              <a:gd name="connsiteX53" fmla="*/ 207699 w 431791"/>
              <a:gd name="connsiteY53" fmla="*/ 280759 h 332275"/>
              <a:gd name="connsiteX54" fmla="*/ 199972 w 431791"/>
              <a:gd name="connsiteY54" fmla="*/ 285911 h 332275"/>
              <a:gd name="connsiteX55" fmla="*/ 192244 w 431791"/>
              <a:gd name="connsiteY55" fmla="*/ 293638 h 332275"/>
              <a:gd name="connsiteX56" fmla="*/ 184517 w 431791"/>
              <a:gd name="connsiteY56" fmla="*/ 296214 h 332275"/>
              <a:gd name="connsiteX57" fmla="*/ 169062 w 431791"/>
              <a:gd name="connsiteY57" fmla="*/ 306517 h 332275"/>
              <a:gd name="connsiteX58" fmla="*/ 161335 w 431791"/>
              <a:gd name="connsiteY58" fmla="*/ 311669 h 332275"/>
              <a:gd name="connsiteX59" fmla="*/ 153608 w 431791"/>
              <a:gd name="connsiteY59" fmla="*/ 314244 h 332275"/>
              <a:gd name="connsiteX60" fmla="*/ 138153 w 431791"/>
              <a:gd name="connsiteY60" fmla="*/ 324547 h 332275"/>
              <a:gd name="connsiteX61" fmla="*/ 130426 w 431791"/>
              <a:gd name="connsiteY61" fmla="*/ 329699 h 332275"/>
              <a:gd name="connsiteX62" fmla="*/ 122698 w 431791"/>
              <a:gd name="connsiteY62" fmla="*/ 332275 h 332275"/>
              <a:gd name="connsiteX63" fmla="*/ 109819 w 431791"/>
              <a:gd name="connsiteY63" fmla="*/ 329699 h 332275"/>
              <a:gd name="connsiteX64" fmla="*/ 104668 w 431791"/>
              <a:gd name="connsiteY64" fmla="*/ 321972 h 332275"/>
              <a:gd name="connsiteX65" fmla="*/ 96941 w 431791"/>
              <a:gd name="connsiteY65" fmla="*/ 316820 h 332275"/>
              <a:gd name="connsiteX66" fmla="*/ 84062 w 431791"/>
              <a:gd name="connsiteY66" fmla="*/ 303941 h 332275"/>
              <a:gd name="connsiteX67" fmla="*/ 78910 w 431791"/>
              <a:gd name="connsiteY67" fmla="*/ 296214 h 332275"/>
              <a:gd name="connsiteX68" fmla="*/ 71183 w 431791"/>
              <a:gd name="connsiteY68" fmla="*/ 288487 h 332275"/>
              <a:gd name="connsiteX69" fmla="*/ 63455 w 431791"/>
              <a:gd name="connsiteY69" fmla="*/ 262729 h 332275"/>
              <a:gd name="connsiteX70" fmla="*/ 60880 w 431791"/>
              <a:gd name="connsiteY70" fmla="*/ 255002 h 332275"/>
              <a:gd name="connsiteX71" fmla="*/ 55728 w 431791"/>
              <a:gd name="connsiteY71" fmla="*/ 247274 h 332275"/>
              <a:gd name="connsiteX72" fmla="*/ 50577 w 431791"/>
              <a:gd name="connsiteY72" fmla="*/ 236971 h 332275"/>
              <a:gd name="connsiteX73" fmla="*/ 35122 w 431791"/>
              <a:gd name="connsiteY73" fmla="*/ 226668 h 332275"/>
              <a:gd name="connsiteX74" fmla="*/ 24819 w 431791"/>
              <a:gd name="connsiteY74" fmla="*/ 211213 h 332275"/>
              <a:gd name="connsiteX75" fmla="*/ 9364 w 431791"/>
              <a:gd name="connsiteY75" fmla="*/ 195759 h 332275"/>
              <a:gd name="connsiteX76" fmla="*/ 6788 w 431791"/>
              <a:gd name="connsiteY76" fmla="*/ 188031 h 332275"/>
              <a:gd name="connsiteX77" fmla="*/ 1637 w 431791"/>
              <a:gd name="connsiteY77" fmla="*/ 180304 h 332275"/>
              <a:gd name="connsiteX78" fmla="*/ 6788 w 431791"/>
              <a:gd name="connsiteY78" fmla="*/ 159698 h 33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431791" h="332275">
                <a:moveTo>
                  <a:pt x="6788" y="159698"/>
                </a:moveTo>
                <a:lnTo>
                  <a:pt x="6788" y="159698"/>
                </a:lnTo>
                <a:cubicBezTo>
                  <a:pt x="14515" y="157981"/>
                  <a:pt x="22290" y="156466"/>
                  <a:pt x="29970" y="154546"/>
                </a:cubicBezTo>
                <a:cubicBezTo>
                  <a:pt x="32604" y="153887"/>
                  <a:pt x="35324" y="153290"/>
                  <a:pt x="37698" y="151971"/>
                </a:cubicBezTo>
                <a:cubicBezTo>
                  <a:pt x="43110" y="148964"/>
                  <a:pt x="53152" y="141667"/>
                  <a:pt x="53152" y="141667"/>
                </a:cubicBezTo>
                <a:cubicBezTo>
                  <a:pt x="65296" y="123454"/>
                  <a:pt x="49435" y="145385"/>
                  <a:pt x="68607" y="126213"/>
                </a:cubicBezTo>
                <a:cubicBezTo>
                  <a:pt x="70796" y="124024"/>
                  <a:pt x="71570" y="120674"/>
                  <a:pt x="73759" y="118485"/>
                </a:cubicBezTo>
                <a:cubicBezTo>
                  <a:pt x="75948" y="116296"/>
                  <a:pt x="79108" y="115316"/>
                  <a:pt x="81486" y="113334"/>
                </a:cubicBezTo>
                <a:cubicBezTo>
                  <a:pt x="84284" y="111002"/>
                  <a:pt x="86415" y="107939"/>
                  <a:pt x="89213" y="105607"/>
                </a:cubicBezTo>
                <a:cubicBezTo>
                  <a:pt x="102935" y="94172"/>
                  <a:pt x="90729" y="105623"/>
                  <a:pt x="104668" y="97879"/>
                </a:cubicBezTo>
                <a:cubicBezTo>
                  <a:pt x="110080" y="94872"/>
                  <a:pt x="114585" y="90345"/>
                  <a:pt x="120123" y="87576"/>
                </a:cubicBezTo>
                <a:cubicBezTo>
                  <a:pt x="151257" y="72010"/>
                  <a:pt x="112669" y="91836"/>
                  <a:pt x="138153" y="77273"/>
                </a:cubicBezTo>
                <a:cubicBezTo>
                  <a:pt x="141487" y="75368"/>
                  <a:pt x="145164" y="74097"/>
                  <a:pt x="148456" y="72122"/>
                </a:cubicBezTo>
                <a:cubicBezTo>
                  <a:pt x="153765" y="68936"/>
                  <a:pt x="158759" y="65253"/>
                  <a:pt x="163911" y="61818"/>
                </a:cubicBezTo>
                <a:lnTo>
                  <a:pt x="187093" y="46364"/>
                </a:lnTo>
                <a:lnTo>
                  <a:pt x="194820" y="41212"/>
                </a:lnTo>
                <a:lnTo>
                  <a:pt x="202547" y="36061"/>
                </a:lnTo>
                <a:cubicBezTo>
                  <a:pt x="204264" y="33485"/>
                  <a:pt x="204663" y="28940"/>
                  <a:pt x="207699" y="28333"/>
                </a:cubicBezTo>
                <a:cubicBezTo>
                  <a:pt x="210735" y="27726"/>
                  <a:pt x="213785" y="30860"/>
                  <a:pt x="215426" y="33485"/>
                </a:cubicBezTo>
                <a:cubicBezTo>
                  <a:pt x="218304" y="38090"/>
                  <a:pt x="218861" y="43788"/>
                  <a:pt x="220578" y="48940"/>
                </a:cubicBezTo>
                <a:cubicBezTo>
                  <a:pt x="229236" y="74911"/>
                  <a:pt x="216026" y="34625"/>
                  <a:pt x="225729" y="66970"/>
                </a:cubicBezTo>
                <a:cubicBezTo>
                  <a:pt x="227289" y="72171"/>
                  <a:pt x="227869" y="77907"/>
                  <a:pt x="230881" y="82425"/>
                </a:cubicBezTo>
                <a:cubicBezTo>
                  <a:pt x="234315" y="87576"/>
                  <a:pt x="236033" y="94445"/>
                  <a:pt x="241184" y="97879"/>
                </a:cubicBezTo>
                <a:lnTo>
                  <a:pt x="256639" y="108182"/>
                </a:lnTo>
                <a:cubicBezTo>
                  <a:pt x="269752" y="103812"/>
                  <a:pt x="260697" y="109119"/>
                  <a:pt x="266942" y="97879"/>
                </a:cubicBezTo>
                <a:cubicBezTo>
                  <a:pt x="269949" y="92467"/>
                  <a:pt x="277245" y="82425"/>
                  <a:pt x="277245" y="82425"/>
                </a:cubicBezTo>
                <a:cubicBezTo>
                  <a:pt x="283719" y="63003"/>
                  <a:pt x="274987" y="86940"/>
                  <a:pt x="284972" y="66970"/>
                </a:cubicBezTo>
                <a:cubicBezTo>
                  <a:pt x="286186" y="64542"/>
                  <a:pt x="286334" y="61671"/>
                  <a:pt x="287548" y="59243"/>
                </a:cubicBezTo>
                <a:cubicBezTo>
                  <a:pt x="288932" y="56474"/>
                  <a:pt x="291442" y="54344"/>
                  <a:pt x="292699" y="51515"/>
                </a:cubicBezTo>
                <a:cubicBezTo>
                  <a:pt x="304958" y="23933"/>
                  <a:pt x="291345" y="45820"/>
                  <a:pt x="303003" y="28333"/>
                </a:cubicBezTo>
                <a:cubicBezTo>
                  <a:pt x="303861" y="25757"/>
                  <a:pt x="304364" y="23034"/>
                  <a:pt x="305578" y="20606"/>
                </a:cubicBezTo>
                <a:cubicBezTo>
                  <a:pt x="308471" y="14820"/>
                  <a:pt x="313577" y="9218"/>
                  <a:pt x="318457" y="5151"/>
                </a:cubicBezTo>
                <a:cubicBezTo>
                  <a:pt x="320835" y="3169"/>
                  <a:pt x="323608" y="1717"/>
                  <a:pt x="326184" y="0"/>
                </a:cubicBezTo>
                <a:cubicBezTo>
                  <a:pt x="327901" y="2576"/>
                  <a:pt x="329006" y="5689"/>
                  <a:pt x="331336" y="7727"/>
                </a:cubicBezTo>
                <a:cubicBezTo>
                  <a:pt x="335996" y="11804"/>
                  <a:pt x="340917" y="16072"/>
                  <a:pt x="346791" y="18030"/>
                </a:cubicBezTo>
                <a:cubicBezTo>
                  <a:pt x="351055" y="19452"/>
                  <a:pt x="360778" y="22912"/>
                  <a:pt x="364821" y="23182"/>
                </a:cubicBezTo>
                <a:cubicBezTo>
                  <a:pt x="387111" y="24668"/>
                  <a:pt x="409468" y="24899"/>
                  <a:pt x="431791" y="25758"/>
                </a:cubicBezTo>
                <a:cubicBezTo>
                  <a:pt x="430932" y="81566"/>
                  <a:pt x="430832" y="137391"/>
                  <a:pt x="429215" y="193183"/>
                </a:cubicBezTo>
                <a:cubicBezTo>
                  <a:pt x="428839" y="206156"/>
                  <a:pt x="427017" y="203392"/>
                  <a:pt x="416337" y="206062"/>
                </a:cubicBezTo>
                <a:cubicBezTo>
                  <a:pt x="406892" y="205203"/>
                  <a:pt x="397429" y="204533"/>
                  <a:pt x="388003" y="203486"/>
                </a:cubicBezTo>
                <a:cubicBezTo>
                  <a:pt x="381969" y="202816"/>
                  <a:pt x="376044" y="200910"/>
                  <a:pt x="369973" y="200910"/>
                </a:cubicBezTo>
                <a:cubicBezTo>
                  <a:pt x="360743" y="200910"/>
                  <a:pt x="350657" y="203807"/>
                  <a:pt x="341639" y="206062"/>
                </a:cubicBezTo>
                <a:cubicBezTo>
                  <a:pt x="339922" y="211213"/>
                  <a:pt x="341006" y="218504"/>
                  <a:pt x="336488" y="221516"/>
                </a:cubicBezTo>
                <a:cubicBezTo>
                  <a:pt x="318774" y="233326"/>
                  <a:pt x="326907" y="229862"/>
                  <a:pt x="313306" y="234395"/>
                </a:cubicBezTo>
                <a:cubicBezTo>
                  <a:pt x="310730" y="236112"/>
                  <a:pt x="307956" y="237565"/>
                  <a:pt x="305578" y="239547"/>
                </a:cubicBezTo>
                <a:cubicBezTo>
                  <a:pt x="302780" y="241879"/>
                  <a:pt x="300882" y="245253"/>
                  <a:pt x="297851" y="247274"/>
                </a:cubicBezTo>
                <a:cubicBezTo>
                  <a:pt x="295633" y="248752"/>
                  <a:pt x="281196" y="252082"/>
                  <a:pt x="279821" y="252426"/>
                </a:cubicBezTo>
                <a:cubicBezTo>
                  <a:pt x="274669" y="255860"/>
                  <a:pt x="269319" y="259014"/>
                  <a:pt x="264366" y="262729"/>
                </a:cubicBezTo>
                <a:cubicBezTo>
                  <a:pt x="251586" y="272314"/>
                  <a:pt x="257635" y="268075"/>
                  <a:pt x="246335" y="275608"/>
                </a:cubicBezTo>
                <a:cubicBezTo>
                  <a:pt x="246162" y="275867"/>
                  <a:pt x="238433" y="290887"/>
                  <a:pt x="233457" y="285911"/>
                </a:cubicBezTo>
                <a:cubicBezTo>
                  <a:pt x="229617" y="282071"/>
                  <a:pt x="230022" y="275608"/>
                  <a:pt x="228305" y="270456"/>
                </a:cubicBezTo>
                <a:lnTo>
                  <a:pt x="225729" y="262729"/>
                </a:lnTo>
                <a:cubicBezTo>
                  <a:pt x="212129" y="267263"/>
                  <a:pt x="219508" y="263046"/>
                  <a:pt x="207699" y="280759"/>
                </a:cubicBezTo>
                <a:lnTo>
                  <a:pt x="207699" y="280759"/>
                </a:lnTo>
                <a:cubicBezTo>
                  <a:pt x="205123" y="282476"/>
                  <a:pt x="202350" y="283929"/>
                  <a:pt x="199972" y="285911"/>
                </a:cubicBezTo>
                <a:cubicBezTo>
                  <a:pt x="197174" y="288243"/>
                  <a:pt x="195275" y="291617"/>
                  <a:pt x="192244" y="293638"/>
                </a:cubicBezTo>
                <a:cubicBezTo>
                  <a:pt x="189985" y="295144"/>
                  <a:pt x="186890" y="294895"/>
                  <a:pt x="184517" y="296214"/>
                </a:cubicBezTo>
                <a:cubicBezTo>
                  <a:pt x="179105" y="299221"/>
                  <a:pt x="174214" y="303083"/>
                  <a:pt x="169062" y="306517"/>
                </a:cubicBezTo>
                <a:cubicBezTo>
                  <a:pt x="166486" y="308234"/>
                  <a:pt x="164272" y="310690"/>
                  <a:pt x="161335" y="311669"/>
                </a:cubicBezTo>
                <a:lnTo>
                  <a:pt x="153608" y="314244"/>
                </a:lnTo>
                <a:lnTo>
                  <a:pt x="138153" y="324547"/>
                </a:lnTo>
                <a:cubicBezTo>
                  <a:pt x="135577" y="326264"/>
                  <a:pt x="133363" y="328720"/>
                  <a:pt x="130426" y="329699"/>
                </a:cubicBezTo>
                <a:lnTo>
                  <a:pt x="122698" y="332275"/>
                </a:lnTo>
                <a:cubicBezTo>
                  <a:pt x="118405" y="331416"/>
                  <a:pt x="113620" y="331871"/>
                  <a:pt x="109819" y="329699"/>
                </a:cubicBezTo>
                <a:cubicBezTo>
                  <a:pt x="107131" y="328163"/>
                  <a:pt x="106857" y="324161"/>
                  <a:pt x="104668" y="321972"/>
                </a:cubicBezTo>
                <a:cubicBezTo>
                  <a:pt x="102479" y="319783"/>
                  <a:pt x="99517" y="318537"/>
                  <a:pt x="96941" y="316820"/>
                </a:cubicBezTo>
                <a:cubicBezTo>
                  <a:pt x="83202" y="296215"/>
                  <a:pt x="101234" y="321113"/>
                  <a:pt x="84062" y="303941"/>
                </a:cubicBezTo>
                <a:cubicBezTo>
                  <a:pt x="81873" y="301752"/>
                  <a:pt x="80892" y="298592"/>
                  <a:pt x="78910" y="296214"/>
                </a:cubicBezTo>
                <a:cubicBezTo>
                  <a:pt x="76578" y="293416"/>
                  <a:pt x="73759" y="291063"/>
                  <a:pt x="71183" y="288487"/>
                </a:cubicBezTo>
                <a:cubicBezTo>
                  <a:pt x="67288" y="272909"/>
                  <a:pt x="69729" y="281551"/>
                  <a:pt x="63455" y="262729"/>
                </a:cubicBezTo>
                <a:cubicBezTo>
                  <a:pt x="62596" y="260153"/>
                  <a:pt x="62386" y="257261"/>
                  <a:pt x="60880" y="255002"/>
                </a:cubicBezTo>
                <a:cubicBezTo>
                  <a:pt x="59163" y="252426"/>
                  <a:pt x="57264" y="249962"/>
                  <a:pt x="55728" y="247274"/>
                </a:cubicBezTo>
                <a:cubicBezTo>
                  <a:pt x="53823" y="243940"/>
                  <a:pt x="53292" y="239686"/>
                  <a:pt x="50577" y="236971"/>
                </a:cubicBezTo>
                <a:cubicBezTo>
                  <a:pt x="46199" y="232593"/>
                  <a:pt x="35122" y="226668"/>
                  <a:pt x="35122" y="226668"/>
                </a:cubicBezTo>
                <a:cubicBezTo>
                  <a:pt x="31688" y="221516"/>
                  <a:pt x="29197" y="215591"/>
                  <a:pt x="24819" y="211213"/>
                </a:cubicBezTo>
                <a:lnTo>
                  <a:pt x="9364" y="195759"/>
                </a:lnTo>
                <a:cubicBezTo>
                  <a:pt x="8505" y="193183"/>
                  <a:pt x="8002" y="190460"/>
                  <a:pt x="6788" y="188031"/>
                </a:cubicBezTo>
                <a:cubicBezTo>
                  <a:pt x="5404" y="185262"/>
                  <a:pt x="2894" y="183133"/>
                  <a:pt x="1637" y="180304"/>
                </a:cubicBezTo>
                <a:cubicBezTo>
                  <a:pt x="-3786" y="168101"/>
                  <a:pt x="5929" y="163132"/>
                  <a:pt x="6788" y="159698"/>
                </a:cubicBezTo>
                <a:close/>
              </a:path>
            </a:pathLst>
          </a:custGeom>
          <a:solidFill>
            <a:srgbClr val="FF6600"/>
          </a:solidFill>
          <a:ln w="95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6" y="878884"/>
            <a:ext cx="4156985" cy="3083516"/>
          </a:xfrm>
          <a:prstGeom prst="rect">
            <a:avLst/>
          </a:prstGeom>
        </p:spPr>
      </p:pic>
      <p:graphicFrame>
        <p:nvGraphicFramePr>
          <p:cNvPr id="11" name="Tabul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34210"/>
              </p:ext>
            </p:extLst>
          </p:nvPr>
        </p:nvGraphicFramePr>
        <p:xfrm>
          <a:off x="81436" y="4038600"/>
          <a:ext cx="5633564" cy="25908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2164"/>
                <a:gridCol w="3581400"/>
              </a:tblGrid>
              <a:tr h="150683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Vlastnost</a:t>
                      </a:r>
                      <a:r>
                        <a:rPr lang="cs-CZ" sz="1600" baseline="0" dirty="0" smtClean="0"/>
                        <a:t> subjektu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Hodnota</a:t>
                      </a:r>
                      <a:endParaRPr lang="cs-CZ" sz="1600" dirty="0"/>
                    </a:p>
                  </a:txBody>
                  <a:tcPr/>
                </a:tc>
              </a:tr>
              <a:tr h="291277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Identifikátor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http://foodie-project.eu/CZ/MJM/Trsicka</a:t>
                      </a:r>
                      <a:endParaRPr lang="cs-CZ" sz="1600" dirty="0"/>
                    </a:p>
                  </a:txBody>
                  <a:tcPr/>
                </a:tc>
              </a:tr>
              <a:tr h="260797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Zaměření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Zemědělství,</a:t>
                      </a:r>
                      <a:r>
                        <a:rPr lang="cs-CZ" sz="1600" baseline="0" dirty="0" smtClean="0"/>
                        <a:t> pěstování polních plodin, chmelařství, TTP</a:t>
                      </a:r>
                      <a:endParaRPr lang="cs-CZ" sz="1600" dirty="0"/>
                    </a:p>
                  </a:txBody>
                  <a:tcPr/>
                </a:tc>
              </a:tr>
              <a:tr h="273449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Identifikátor uživatele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47674814</a:t>
                      </a:r>
                      <a:endParaRPr lang="cs-CZ" sz="1600" dirty="0"/>
                    </a:p>
                  </a:txBody>
                  <a:tcPr/>
                </a:tc>
              </a:tr>
              <a:tr h="276037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Název subjektu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err="1" smtClean="0"/>
                        <a:t>Tršická</a:t>
                      </a:r>
                      <a:r>
                        <a:rPr lang="en-US" sz="1600" dirty="0" smtClean="0"/>
                        <a:t> </a:t>
                      </a:r>
                      <a:r>
                        <a:rPr lang="cs-CZ" sz="1600" dirty="0" smtClean="0"/>
                        <a:t>zemědělská</a:t>
                      </a:r>
                      <a:r>
                        <a:rPr lang="cs-CZ" sz="1600" baseline="0" dirty="0" smtClean="0"/>
                        <a:t>, a.s.</a:t>
                      </a:r>
                      <a:endParaRPr lang="cs-CZ" sz="1600" dirty="0"/>
                    </a:p>
                  </a:txBody>
                  <a:tcPr/>
                </a:tc>
              </a:tr>
              <a:tr h="3217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/>
                        <a:t>Platný od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1993-12-13</a:t>
                      </a:r>
                      <a:endParaRPr lang="cs-CZ" sz="1600" dirty="0"/>
                    </a:p>
                  </a:txBody>
                  <a:tcPr/>
                </a:tc>
              </a:tr>
              <a:tr h="2734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noProof="0" dirty="0" smtClean="0"/>
                        <a:t>Platný do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-------</a:t>
                      </a:r>
                      <a:endParaRPr lang="cs-CZ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66" y="1074737"/>
            <a:ext cx="6063334" cy="262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3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Atos Theme</Template>
  <TotalTime>952</TotalTime>
  <Words>836</Words>
  <Application>Microsoft Office PowerPoint</Application>
  <PresentationFormat>Předvádění na obrazovce (4:3)</PresentationFormat>
  <Paragraphs>257</Paragraphs>
  <Slides>25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Office Theme</vt:lpstr>
      <vt:lpstr>Prezentace aplikace PowerPoint</vt:lpstr>
      <vt:lpstr>O projektu</vt:lpstr>
      <vt:lpstr>Obsah</vt:lpstr>
      <vt:lpstr>Motivace</vt:lpstr>
      <vt:lpstr>Funkcionalita FOODIE platformy </vt:lpstr>
      <vt:lpstr>Datové modely FOODIE</vt:lpstr>
      <vt:lpstr>Datové modely FOODIE</vt:lpstr>
      <vt:lpstr>Hlavní datový model FOODIE</vt:lpstr>
      <vt:lpstr>Hlavní datový model FOODIE</vt:lpstr>
      <vt:lpstr>Hlavní datový model FOODIE</vt:lpstr>
      <vt:lpstr>Hlavní datový model FOODIE</vt:lpstr>
      <vt:lpstr>Hlavní datový model FOODIE</vt:lpstr>
      <vt:lpstr>Hlavní datový model FOODIE</vt:lpstr>
      <vt:lpstr>Hlavní datový model FOODIE</vt:lpstr>
      <vt:lpstr>Hlavní datový model FOODIE</vt:lpstr>
      <vt:lpstr>Hlavní datový model FOODIE</vt:lpstr>
      <vt:lpstr>Dopravní datový model</vt:lpstr>
      <vt:lpstr>Dopravní datový model</vt:lpstr>
      <vt:lpstr>Senzorový datový model</vt:lpstr>
      <vt:lpstr>VGI datový model</vt:lpstr>
      <vt:lpstr>Kde je ve FOODIE použit crowdsourcing/VGI?</vt:lpstr>
      <vt:lpstr>Kde je ve FOODIE použit crowdsourcing/VGI?</vt:lpstr>
      <vt:lpstr>Kde je ve FOODIE použit crowdsourcing/VGI?</vt:lpstr>
      <vt:lpstr>Závěrem…                        …FOODIE je jen začátek…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Esbri Palomares, Miguel Angel</dc:creator>
  <cp:lastModifiedBy>Šárka Horáková</cp:lastModifiedBy>
  <cp:revision>99</cp:revision>
  <dcterms:created xsi:type="dcterms:W3CDTF">2006-08-16T00:00:00Z</dcterms:created>
  <dcterms:modified xsi:type="dcterms:W3CDTF">2017-01-22T21:30:45Z</dcterms:modified>
</cp:coreProperties>
</file>