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70" r:id="rId11"/>
    <p:sldId id="269" r:id="rId12"/>
    <p:sldId id="260" r:id="rId13"/>
    <p:sldId id="271" r:id="rId14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E00BF-5C4F-47AE-966C-4355480506E1}" type="datetimeFigureOut">
              <a:rPr lang="en-US" smtClean="0"/>
              <a:pPr/>
              <a:t>1/23/2017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673C9-5EFF-484C-ADD6-283946F0AF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E00BF-5C4F-47AE-966C-4355480506E1}" type="datetimeFigureOut">
              <a:rPr lang="en-US" smtClean="0"/>
              <a:pPr/>
              <a:t>1/23/2017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673C9-5EFF-484C-ADD6-283946F0AF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E00BF-5C4F-47AE-966C-4355480506E1}" type="datetimeFigureOut">
              <a:rPr lang="en-US" smtClean="0"/>
              <a:pPr/>
              <a:t>1/23/2017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673C9-5EFF-484C-ADD6-283946F0AF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E00BF-5C4F-47AE-966C-4355480506E1}" type="datetimeFigureOut">
              <a:rPr lang="en-US" smtClean="0"/>
              <a:pPr/>
              <a:t>1/23/2017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673C9-5EFF-484C-ADD6-283946F0AF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E00BF-5C4F-47AE-966C-4355480506E1}" type="datetimeFigureOut">
              <a:rPr lang="en-US" smtClean="0"/>
              <a:pPr/>
              <a:t>1/23/2017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673C9-5EFF-484C-ADD6-283946F0AF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E00BF-5C4F-47AE-966C-4355480506E1}" type="datetimeFigureOut">
              <a:rPr lang="en-US" smtClean="0"/>
              <a:pPr/>
              <a:t>1/23/2017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673C9-5EFF-484C-ADD6-283946F0AF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E00BF-5C4F-47AE-966C-4355480506E1}" type="datetimeFigureOut">
              <a:rPr lang="en-US" smtClean="0"/>
              <a:pPr/>
              <a:t>1/23/2017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673C9-5EFF-484C-ADD6-283946F0AF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E00BF-5C4F-47AE-966C-4355480506E1}" type="datetimeFigureOut">
              <a:rPr lang="en-US" smtClean="0"/>
              <a:pPr/>
              <a:t>1/23/2017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673C9-5EFF-484C-ADD6-283946F0AF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E00BF-5C4F-47AE-966C-4355480506E1}" type="datetimeFigureOut">
              <a:rPr lang="en-US" smtClean="0"/>
              <a:pPr/>
              <a:t>1/23/2017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673C9-5EFF-484C-ADD6-283946F0AF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E00BF-5C4F-47AE-966C-4355480506E1}" type="datetimeFigureOut">
              <a:rPr lang="en-US" smtClean="0"/>
              <a:pPr/>
              <a:t>1/23/2017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673C9-5EFF-484C-ADD6-283946F0AF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E00BF-5C4F-47AE-966C-4355480506E1}" type="datetimeFigureOut">
              <a:rPr lang="en-US" smtClean="0"/>
              <a:pPr/>
              <a:t>1/23/2017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673C9-5EFF-484C-ADD6-283946F0AF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0E00BF-5C4F-47AE-966C-4355480506E1}" type="datetimeFigureOut">
              <a:rPr lang="en-US" smtClean="0"/>
              <a:pPr/>
              <a:t>1/23/2017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8673C9-5EFF-484C-ADD6-283946F0AFC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vdp.cuzk.cz/vdp/ruian/parcely/2281304201" TargetMode="External"/><Relationship Id="rId2" Type="http://schemas.openxmlformats.org/officeDocument/2006/relationships/hyperlink" Target="http://inspire.ec.europa.eu/codelist/HILUCSValue/4_1_1_RoadTransport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://gis.lesprojekt.cz/wms/open_land_use/paris" TargetMode="External"/><Relationship Id="rId13" Type="http://schemas.openxmlformats.org/officeDocument/2006/relationships/hyperlink" Target="http://sdi4apps.eu/open_land_use/download/adm_unit/" TargetMode="External"/><Relationship Id="rId3" Type="http://schemas.openxmlformats.org/officeDocument/2006/relationships/hyperlink" Target="http://gis.lesprojekt.cz/wms/open_land_use/cz" TargetMode="External"/><Relationship Id="rId7" Type="http://schemas.openxmlformats.org/officeDocument/2006/relationships/hyperlink" Target="http://gis.lesprojekt.cz/wms/open_land_use/birmingham" TargetMode="External"/><Relationship Id="rId12" Type="http://schemas.openxmlformats.org/officeDocument/2006/relationships/hyperlink" Target="http://sdi4apps.eu/open_land_use/download/" TargetMode="External"/><Relationship Id="rId2" Type="http://schemas.openxmlformats.org/officeDocument/2006/relationships/hyperlink" Target="http://gis.lesprojekt.cz/wms/open_land_use/a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gis.lesprojekt.cz/wms/open_land_use/vl" TargetMode="External"/><Relationship Id="rId11" Type="http://schemas.openxmlformats.org/officeDocument/2006/relationships/hyperlink" Target="http://data.datacove.eu:8080/geoserver/ows?service=WFS&amp;version=2.0.0&amp;request=GetFeature&amp;STOREDQUERY_ID=GetLandUsePerCountry&amp;COUNTRY=Serbia" TargetMode="External"/><Relationship Id="rId5" Type="http://schemas.openxmlformats.org/officeDocument/2006/relationships/hyperlink" Target="http://gis.lesprojekt.cz/wms/open_land_use/sk" TargetMode="External"/><Relationship Id="rId10" Type="http://schemas.openxmlformats.org/officeDocument/2006/relationships/hyperlink" Target="http://data.datacove.eu:8080/geoserver/ows?service=WFS&amp;version=2.0.0&amp;request=GetFeature&amp;STOREDQUERY_ID=GetLandUsePerCountry&amp;COUNTRY=Hungary" TargetMode="External"/><Relationship Id="rId4" Type="http://schemas.openxmlformats.org/officeDocument/2006/relationships/hyperlink" Target="http://gis.lesprojekt.cz/wms/open_land_use/lt" TargetMode="External"/><Relationship Id="rId9" Type="http://schemas.openxmlformats.org/officeDocument/2006/relationships/hyperlink" Target="http://gis.lesprojekt.cz/wms/open_land_use/pedavena" TargetMode="External"/><Relationship Id="rId14" Type="http://schemas.openxmlformats.org/officeDocument/2006/relationships/hyperlink" Target="http://sdi4apps.eu/open_land_use/download/adm_unit/cz529303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sdi4apps.eu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Otevřená</a:t>
            </a:r>
            <a:r>
              <a:rPr lang="en-US" dirty="0" smtClean="0"/>
              <a:t> </a:t>
            </a:r>
            <a:r>
              <a:rPr lang="en-US" dirty="0" err="1" smtClean="0"/>
              <a:t>mapa</a:t>
            </a:r>
            <a:r>
              <a:rPr lang="en-US" dirty="0" smtClean="0"/>
              <a:t> </a:t>
            </a:r>
            <a:r>
              <a:rPr lang="en-US" dirty="0" err="1" smtClean="0"/>
              <a:t>využití</a:t>
            </a:r>
            <a:r>
              <a:rPr lang="en-US" dirty="0" smtClean="0"/>
              <a:t> </a:t>
            </a:r>
            <a:r>
              <a:rPr lang="en-US" dirty="0" err="1" smtClean="0"/>
              <a:t>krajiny</a:t>
            </a:r>
            <a:r>
              <a:rPr lang="en-US" dirty="0" smtClean="0"/>
              <a:t> (</a:t>
            </a:r>
            <a:r>
              <a:rPr lang="en-US" dirty="0" smtClean="0"/>
              <a:t>OMVK)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pPr algn="l"/>
            <a:r>
              <a:rPr lang="en-US" sz="3200" dirty="0" err="1" smtClean="0"/>
              <a:t>Prvek</a:t>
            </a:r>
            <a:r>
              <a:rPr lang="en-US" sz="3200" dirty="0" smtClean="0"/>
              <a:t> OMVK</a:t>
            </a:r>
            <a:endParaRPr lang="en-US" sz="32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cs-CZ" b="1" dirty="0" smtClean="0"/>
              <a:t>id:    </a:t>
            </a:r>
            <a:r>
              <a:rPr lang="cs-CZ" dirty="0" smtClean="0"/>
              <a:t>1</a:t>
            </a:r>
            <a:endParaRPr lang="en-US" dirty="0" smtClean="0"/>
          </a:p>
          <a:p>
            <a:pPr>
              <a:buNone/>
            </a:pPr>
            <a:r>
              <a:rPr lang="cs-CZ" b="1" dirty="0" err="1" smtClean="0"/>
              <a:t>hilucs</a:t>
            </a:r>
            <a:r>
              <a:rPr lang="cs-CZ" b="1" dirty="0" smtClean="0"/>
              <a:t>_</a:t>
            </a:r>
            <a:r>
              <a:rPr lang="cs-CZ" b="1" dirty="0" err="1" smtClean="0"/>
              <a:t>land</a:t>
            </a:r>
            <a:r>
              <a:rPr lang="cs-CZ" b="1" dirty="0" smtClean="0"/>
              <a:t>_use_</a:t>
            </a:r>
            <a:r>
              <a:rPr lang="cs-CZ" b="1" dirty="0" err="1" smtClean="0"/>
              <a:t>value</a:t>
            </a:r>
            <a:r>
              <a:rPr lang="cs-CZ" b="1" dirty="0" smtClean="0"/>
              <a:t>:     </a:t>
            </a:r>
            <a:r>
              <a:rPr lang="cs-CZ" dirty="0" smtClean="0"/>
              <a:t>411</a:t>
            </a:r>
            <a:endParaRPr lang="en-US" dirty="0" smtClean="0"/>
          </a:p>
          <a:p>
            <a:pPr>
              <a:buNone/>
            </a:pPr>
            <a:r>
              <a:rPr lang="cs-CZ" b="1" dirty="0" err="1" smtClean="0"/>
              <a:t>hilucs</a:t>
            </a:r>
            <a:r>
              <a:rPr lang="cs-CZ" b="1" dirty="0" smtClean="0"/>
              <a:t>_</a:t>
            </a:r>
            <a:r>
              <a:rPr lang="cs-CZ" b="1" dirty="0" err="1" smtClean="0"/>
              <a:t>land</a:t>
            </a:r>
            <a:r>
              <a:rPr lang="cs-CZ" b="1" dirty="0" smtClean="0"/>
              <a:t>_use:     </a:t>
            </a:r>
            <a:r>
              <a:rPr lang="cs-CZ" dirty="0" smtClean="0">
                <a:hlinkClick r:id="rId2"/>
              </a:rPr>
              <a:t>http://inspire.ec.europa.eu/codelist/HILUCSValue/4_1_1_RoadTransport</a:t>
            </a:r>
            <a:r>
              <a:rPr lang="cs-CZ" dirty="0" smtClean="0"/>
              <a:t>  </a:t>
            </a:r>
            <a:endParaRPr lang="en-US" dirty="0" smtClean="0"/>
          </a:p>
          <a:p>
            <a:pPr>
              <a:buNone/>
            </a:pPr>
            <a:r>
              <a:rPr lang="cs-CZ" b="1" dirty="0" err="1" smtClean="0"/>
              <a:t>original</a:t>
            </a:r>
            <a:r>
              <a:rPr lang="cs-CZ" b="1" dirty="0" smtClean="0"/>
              <a:t>_</a:t>
            </a:r>
            <a:r>
              <a:rPr lang="cs-CZ" b="1" dirty="0" err="1" smtClean="0"/>
              <a:t>land</a:t>
            </a:r>
            <a:r>
              <a:rPr lang="cs-CZ" b="1" dirty="0" smtClean="0"/>
              <a:t>_use_</a:t>
            </a:r>
            <a:r>
              <a:rPr lang="cs-CZ" b="1" dirty="0" err="1" smtClean="0"/>
              <a:t>value</a:t>
            </a:r>
            <a:r>
              <a:rPr lang="cs-CZ" b="1" dirty="0" smtClean="0"/>
              <a:t>:     </a:t>
            </a:r>
            <a:r>
              <a:rPr lang="cs-CZ" dirty="0" smtClean="0"/>
              <a:t>17</a:t>
            </a:r>
            <a:endParaRPr lang="en-US" dirty="0" smtClean="0"/>
          </a:p>
          <a:p>
            <a:pPr>
              <a:buNone/>
            </a:pPr>
            <a:r>
              <a:rPr lang="cs-CZ" b="1" dirty="0" err="1" smtClean="0"/>
              <a:t>original</a:t>
            </a:r>
            <a:r>
              <a:rPr lang="cs-CZ" b="1" dirty="0" smtClean="0"/>
              <a:t>_</a:t>
            </a:r>
            <a:r>
              <a:rPr lang="cs-CZ" b="1" dirty="0" err="1" smtClean="0"/>
              <a:t>land</a:t>
            </a:r>
            <a:r>
              <a:rPr lang="cs-CZ" b="1" dirty="0" smtClean="0"/>
              <a:t>_use:     </a:t>
            </a:r>
            <a:r>
              <a:rPr lang="cs-CZ" dirty="0" smtClean="0"/>
              <a:t>ostatní komunikace</a:t>
            </a:r>
            <a:endParaRPr lang="en-US" dirty="0" smtClean="0"/>
          </a:p>
          <a:p>
            <a:pPr>
              <a:buNone/>
            </a:pPr>
            <a:r>
              <a:rPr lang="cs-CZ" b="1" dirty="0" smtClean="0"/>
              <a:t>geometry_</a:t>
            </a:r>
            <a:r>
              <a:rPr lang="cs-CZ" b="1" dirty="0" err="1" smtClean="0"/>
              <a:t>source</a:t>
            </a:r>
            <a:r>
              <a:rPr lang="cs-CZ" b="1" dirty="0" smtClean="0"/>
              <a:t>:    </a:t>
            </a:r>
            <a:r>
              <a:rPr lang="cs-CZ" dirty="0" smtClean="0"/>
              <a:t>{‘</a:t>
            </a:r>
            <a:r>
              <a:rPr lang="cs-CZ" dirty="0" err="1" smtClean="0"/>
              <a:t>dataset’</a:t>
            </a:r>
            <a:r>
              <a:rPr lang="cs-CZ" dirty="0" smtClean="0"/>
              <a:t>:’RUIAN - parcely’,’id’:’PA.2281304201’,’</a:t>
            </a:r>
            <a:r>
              <a:rPr lang="cs-CZ" dirty="0" err="1" smtClean="0"/>
              <a:t>url’</a:t>
            </a:r>
            <a:r>
              <a:rPr lang="cs-CZ" dirty="0" smtClean="0"/>
              <a:t>:’</a:t>
            </a:r>
            <a:r>
              <a:rPr lang="cs-CZ" dirty="0" smtClean="0">
                <a:hlinkClick r:id="rId3"/>
              </a:rPr>
              <a:t>http://vdp.cuzk.cz/vdp/ruian/parcely/2281304201</a:t>
            </a:r>
            <a:r>
              <a:rPr lang="cs-CZ" dirty="0" smtClean="0"/>
              <a:t> ’}</a:t>
            </a:r>
            <a:endParaRPr lang="en-US" dirty="0" smtClean="0"/>
          </a:p>
          <a:p>
            <a:pPr>
              <a:buNone/>
            </a:pPr>
            <a:r>
              <a:rPr lang="cs-CZ" b="1" dirty="0" err="1" smtClean="0"/>
              <a:t>attribute</a:t>
            </a:r>
            <a:r>
              <a:rPr lang="cs-CZ" b="1" dirty="0" smtClean="0"/>
              <a:t>_</a:t>
            </a:r>
            <a:r>
              <a:rPr lang="cs-CZ" b="1" dirty="0" err="1" smtClean="0"/>
              <a:t>source</a:t>
            </a:r>
            <a:r>
              <a:rPr lang="cs-CZ" b="1" dirty="0" smtClean="0"/>
              <a:t>:     </a:t>
            </a:r>
            <a:r>
              <a:rPr lang="cs-CZ" dirty="0" smtClean="0"/>
              <a:t>{‘</a:t>
            </a:r>
            <a:r>
              <a:rPr lang="cs-CZ" dirty="0" err="1" smtClean="0"/>
              <a:t>dataset’</a:t>
            </a:r>
            <a:r>
              <a:rPr lang="cs-CZ" dirty="0" smtClean="0"/>
              <a:t>:’RUIAN - parcely’,’id’:’PA.2281304201’,’</a:t>
            </a:r>
            <a:r>
              <a:rPr lang="cs-CZ" dirty="0" err="1" smtClean="0"/>
              <a:t>attribute’</a:t>
            </a:r>
            <a:r>
              <a:rPr lang="cs-CZ" dirty="0" smtClean="0"/>
              <a:t>:’způsob využití’, ’</a:t>
            </a:r>
            <a:r>
              <a:rPr lang="cs-CZ" dirty="0" err="1" smtClean="0"/>
              <a:t>url’</a:t>
            </a:r>
            <a:r>
              <a:rPr lang="cs-CZ" dirty="0" smtClean="0"/>
              <a:t>:’</a:t>
            </a:r>
            <a:r>
              <a:rPr lang="cs-CZ" dirty="0" smtClean="0">
                <a:hlinkClick r:id="rId3"/>
              </a:rPr>
              <a:t>http://vdp.cuzk.cz/vdp/ruian/parcely/2281304201</a:t>
            </a:r>
            <a:r>
              <a:rPr lang="cs-CZ" dirty="0" smtClean="0"/>
              <a:t> ’}</a:t>
            </a:r>
            <a:endParaRPr lang="en-US" dirty="0" smtClean="0"/>
          </a:p>
          <a:p>
            <a:pPr>
              <a:buNone/>
            </a:pPr>
            <a:r>
              <a:rPr lang="cs-CZ" b="1" dirty="0" err="1" smtClean="0"/>
              <a:t>municipal</a:t>
            </a:r>
            <a:r>
              <a:rPr lang="cs-CZ" b="1" dirty="0" smtClean="0"/>
              <a:t>_</a:t>
            </a:r>
            <a:r>
              <a:rPr lang="cs-CZ" b="1" dirty="0" err="1" smtClean="0"/>
              <a:t>code</a:t>
            </a:r>
            <a:r>
              <a:rPr lang="cs-CZ" b="1" dirty="0" smtClean="0"/>
              <a:t>:     </a:t>
            </a:r>
            <a:r>
              <a:rPr lang="cs-CZ" dirty="0" smtClean="0"/>
              <a:t>CZ0201529303</a:t>
            </a:r>
            <a:endParaRPr lang="en-US" dirty="0" smtClean="0"/>
          </a:p>
          <a:p>
            <a:pPr>
              <a:buNone/>
            </a:pPr>
            <a:r>
              <a:rPr lang="cs-CZ" b="1" dirty="0" smtClean="0"/>
              <a:t>start_</a:t>
            </a:r>
            <a:r>
              <a:rPr lang="cs-CZ" b="1" dirty="0" err="1" smtClean="0"/>
              <a:t>date</a:t>
            </a:r>
            <a:r>
              <a:rPr lang="cs-CZ" b="1" dirty="0" smtClean="0"/>
              <a:t>:     </a:t>
            </a:r>
            <a:r>
              <a:rPr lang="cs-CZ" dirty="0" smtClean="0"/>
              <a:t>28.09.2016</a:t>
            </a:r>
            <a:endParaRPr lang="en-US" dirty="0" smtClean="0"/>
          </a:p>
          <a:p>
            <a:pPr>
              <a:buNone/>
            </a:pPr>
            <a:r>
              <a:rPr lang="cs-CZ" b="1" dirty="0" err="1" smtClean="0"/>
              <a:t>end</a:t>
            </a:r>
            <a:r>
              <a:rPr lang="cs-CZ" b="1" dirty="0" smtClean="0"/>
              <a:t>_</a:t>
            </a:r>
            <a:r>
              <a:rPr lang="cs-CZ" b="1" dirty="0" err="1" smtClean="0"/>
              <a:t>date</a:t>
            </a:r>
            <a:r>
              <a:rPr lang="cs-CZ" b="1" dirty="0" smtClean="0"/>
              <a:t>: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pPr algn="l"/>
            <a:r>
              <a:rPr lang="en-US" sz="3200" dirty="0" err="1" smtClean="0"/>
              <a:t>Publikace</a:t>
            </a:r>
            <a:endParaRPr lang="en-US" sz="32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dirty="0" smtClean="0"/>
              <a:t>WMS/WFS </a:t>
            </a:r>
            <a:r>
              <a:rPr lang="cs-CZ" dirty="0" smtClean="0"/>
              <a:t>služby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n-US" dirty="0" smtClean="0">
                <a:hlinkClick r:id="rId2"/>
              </a:rPr>
              <a:t>http://gis.lesprojekt.cz/wms/open_land_use/at</a:t>
            </a:r>
            <a:r>
              <a:rPr lang="en-US" dirty="0" smtClean="0"/>
              <a:t>?</a:t>
            </a:r>
          </a:p>
          <a:p>
            <a:pPr>
              <a:buNone/>
            </a:pPr>
            <a:r>
              <a:rPr lang="en-US" dirty="0" smtClean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gis.lesprojekt.cz/wms/open_land_use/cz</a:t>
            </a:r>
            <a:r>
              <a:rPr lang="en-US" dirty="0" smtClean="0"/>
              <a:t>?</a:t>
            </a:r>
          </a:p>
          <a:p>
            <a:pPr>
              <a:buNone/>
            </a:pPr>
            <a:r>
              <a:rPr lang="en-US" dirty="0" smtClean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gis.lesprojekt.cz/wms/open_land_use/lt</a:t>
            </a:r>
            <a:r>
              <a:rPr lang="en-US" dirty="0" smtClean="0"/>
              <a:t>?</a:t>
            </a:r>
          </a:p>
          <a:p>
            <a:pPr>
              <a:buNone/>
            </a:pPr>
            <a:r>
              <a:rPr lang="en-US" dirty="0" smtClean="0">
                <a:hlinkClick r:id="rId5"/>
              </a:rPr>
              <a:t>http://gis.lesprojekt.cz/wms/open_land_use/sk</a:t>
            </a:r>
            <a:r>
              <a:rPr lang="en-US" dirty="0" smtClean="0"/>
              <a:t>?</a:t>
            </a:r>
          </a:p>
          <a:p>
            <a:pPr>
              <a:buNone/>
            </a:pPr>
            <a:r>
              <a:rPr lang="en-US" dirty="0" smtClean="0">
                <a:hlinkClick r:id="rId6"/>
              </a:rPr>
              <a:t>http</a:t>
            </a:r>
            <a:r>
              <a:rPr lang="en-US" dirty="0" smtClean="0">
                <a:hlinkClick r:id="rId6"/>
              </a:rPr>
              <a:t>://gis.lesprojekt.cz/wms/open_land_use/vl</a:t>
            </a:r>
            <a:r>
              <a:rPr lang="en-US" dirty="0" smtClean="0"/>
              <a:t>?</a:t>
            </a:r>
          </a:p>
          <a:p>
            <a:pPr>
              <a:buNone/>
            </a:pPr>
            <a:r>
              <a:rPr lang="en-US" dirty="0" smtClean="0">
                <a:hlinkClick r:id="rId7"/>
              </a:rPr>
              <a:t>http://</a:t>
            </a:r>
            <a:r>
              <a:rPr lang="en-US" dirty="0" smtClean="0">
                <a:hlinkClick r:id="rId7"/>
              </a:rPr>
              <a:t>gis.lesprojekt.cz/wms/open_land_use/birmingham</a:t>
            </a:r>
            <a:r>
              <a:rPr lang="en-US" dirty="0" smtClean="0"/>
              <a:t>?</a:t>
            </a:r>
          </a:p>
          <a:p>
            <a:pPr>
              <a:buNone/>
            </a:pPr>
            <a:r>
              <a:rPr lang="en-US" dirty="0" smtClean="0">
                <a:hlinkClick r:id="rId8"/>
              </a:rPr>
              <a:t>http://</a:t>
            </a:r>
            <a:r>
              <a:rPr lang="en-US" dirty="0" smtClean="0">
                <a:hlinkClick r:id="rId8"/>
              </a:rPr>
              <a:t>gis.lesprojekt.cz/wms/open_land_use/paris</a:t>
            </a:r>
            <a:r>
              <a:rPr lang="en-US" dirty="0" smtClean="0"/>
              <a:t>? </a:t>
            </a:r>
          </a:p>
          <a:p>
            <a:pPr>
              <a:buNone/>
            </a:pPr>
            <a:r>
              <a:rPr lang="en-US" dirty="0" smtClean="0">
                <a:hlinkClick r:id="rId9"/>
              </a:rPr>
              <a:t>http://</a:t>
            </a:r>
            <a:r>
              <a:rPr lang="en-US" dirty="0" smtClean="0">
                <a:hlinkClick r:id="rId9"/>
              </a:rPr>
              <a:t>gis.lesprojekt.cz/wms/open_land_use/pedavena</a:t>
            </a:r>
            <a:r>
              <a:rPr lang="en-US" dirty="0" smtClean="0"/>
              <a:t>?</a:t>
            </a:r>
          </a:p>
          <a:p>
            <a:pPr>
              <a:buNone/>
            </a:pPr>
            <a:r>
              <a:rPr lang="en-US" dirty="0" smtClean="0">
                <a:hlinkClick r:id="rId10"/>
              </a:rPr>
              <a:t>http://</a:t>
            </a:r>
            <a:r>
              <a:rPr lang="en-US" dirty="0" smtClean="0">
                <a:hlinkClick r:id="rId10"/>
              </a:rPr>
              <a:t>data.datacove.eu:8080/geoserver/ows?service=WFS&amp;version=2.0.0&amp;request=GetFeature&amp;STOREDQUERY_ID=GetLandUsePerCountry&amp;COUNTRY=Hungary</a:t>
            </a:r>
            <a:endParaRPr lang="en-US" dirty="0" smtClean="0"/>
          </a:p>
          <a:p>
            <a:pPr>
              <a:buNone/>
            </a:pPr>
            <a:r>
              <a:rPr lang="en-US" dirty="0" smtClean="0">
                <a:hlinkClick r:id="rId11"/>
              </a:rPr>
              <a:t>http://</a:t>
            </a:r>
            <a:r>
              <a:rPr lang="en-US" dirty="0" smtClean="0">
                <a:hlinkClick r:id="rId11"/>
              </a:rPr>
              <a:t>data.datacove.eu:8080/geoserver/ows?service=WFS&amp;version=2.0.0&amp;request=GetFeature&amp;STOREDQUERY_ID=GetLandUsePerCountry&amp;COUNTRY=Serbia</a:t>
            </a:r>
            <a:endParaRPr lang="cs-CZ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/>
              <a:t>Stahování</a:t>
            </a:r>
            <a:r>
              <a:rPr lang="en-US" dirty="0" smtClean="0"/>
              <a:t> </a:t>
            </a:r>
            <a:r>
              <a:rPr lang="en-US" dirty="0" err="1" smtClean="0"/>
              <a:t>dat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cs-CZ" dirty="0" smtClean="0">
                <a:hlinkClick r:id="rId12"/>
              </a:rPr>
              <a:t> http://sdi4apps.eu/open_</a:t>
            </a:r>
            <a:r>
              <a:rPr lang="cs-CZ" dirty="0" err="1" smtClean="0">
                <a:hlinkClick r:id="rId12"/>
              </a:rPr>
              <a:t>land</a:t>
            </a:r>
            <a:r>
              <a:rPr lang="cs-CZ" dirty="0" smtClean="0">
                <a:hlinkClick r:id="rId12"/>
              </a:rPr>
              <a:t>_use/</a:t>
            </a:r>
            <a:r>
              <a:rPr lang="cs-CZ" dirty="0" err="1" smtClean="0">
                <a:hlinkClick r:id="rId12"/>
              </a:rPr>
              <a:t>download</a:t>
            </a:r>
            <a:r>
              <a:rPr lang="cs-CZ" dirty="0" smtClean="0">
                <a:hlinkClick r:id="rId12"/>
              </a:rPr>
              <a:t>/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Anebo</a:t>
            </a:r>
            <a:r>
              <a:rPr lang="en-US" dirty="0" smtClean="0"/>
              <a:t> </a:t>
            </a:r>
            <a:r>
              <a:rPr lang="en-US" dirty="0" smtClean="0">
                <a:hlinkClick r:id="rId12"/>
              </a:rPr>
              <a:t> </a:t>
            </a:r>
            <a:r>
              <a:rPr lang="cs-CZ" dirty="0" smtClean="0">
                <a:hlinkClick r:id="rId13"/>
              </a:rPr>
              <a:t>http://</a:t>
            </a:r>
            <a:r>
              <a:rPr lang="cs-CZ" dirty="0" smtClean="0">
                <a:hlinkClick r:id="rId13"/>
              </a:rPr>
              <a:t>sdi4apps.eu/open_</a:t>
            </a:r>
            <a:r>
              <a:rPr lang="cs-CZ" dirty="0" err="1" smtClean="0">
                <a:hlinkClick r:id="rId13"/>
              </a:rPr>
              <a:t>land</a:t>
            </a:r>
            <a:r>
              <a:rPr lang="cs-CZ" dirty="0" smtClean="0">
                <a:hlinkClick r:id="rId13"/>
              </a:rPr>
              <a:t>_use/</a:t>
            </a:r>
            <a:r>
              <a:rPr lang="cs-CZ" dirty="0" err="1" smtClean="0">
                <a:hlinkClick r:id="rId13"/>
              </a:rPr>
              <a:t>download</a:t>
            </a:r>
            <a:r>
              <a:rPr lang="cs-CZ" dirty="0" smtClean="0">
                <a:hlinkClick r:id="rId13"/>
              </a:rPr>
              <a:t>/</a:t>
            </a:r>
            <a:r>
              <a:rPr lang="cs-CZ" dirty="0" err="1" smtClean="0">
                <a:hlinkClick r:id="rId13"/>
              </a:rPr>
              <a:t>adm</a:t>
            </a:r>
            <a:r>
              <a:rPr lang="cs-CZ" dirty="0" smtClean="0">
                <a:hlinkClick r:id="rId13"/>
              </a:rPr>
              <a:t>_unit/</a:t>
            </a:r>
            <a:r>
              <a:rPr lang="en-US" dirty="0" smtClean="0"/>
              <a:t> </a:t>
            </a:r>
            <a:r>
              <a:rPr lang="en-US" dirty="0" smtClean="0"/>
              <a:t>+ </a:t>
            </a:r>
            <a:r>
              <a:rPr lang="en-US" dirty="0" err="1" smtClean="0"/>
              <a:t>kód</a:t>
            </a:r>
            <a:r>
              <a:rPr lang="en-US" dirty="0" smtClean="0"/>
              <a:t> </a:t>
            </a:r>
            <a:r>
              <a:rPr lang="en-US" dirty="0" err="1" smtClean="0"/>
              <a:t>obce</a:t>
            </a:r>
            <a:r>
              <a:rPr lang="cs-CZ" dirty="0" smtClean="0"/>
              <a:t> dle </a:t>
            </a:r>
            <a:r>
              <a:rPr lang="cs-CZ" dirty="0" err="1" smtClean="0"/>
              <a:t>Eurostatu</a:t>
            </a:r>
            <a:r>
              <a:rPr lang="cs-CZ" dirty="0" smtClean="0"/>
              <a:t>,</a:t>
            </a:r>
          </a:p>
          <a:p>
            <a:pPr>
              <a:buNone/>
            </a:pPr>
            <a:r>
              <a:rPr lang="cs-CZ" dirty="0" smtClean="0"/>
              <a:t>např. </a:t>
            </a:r>
            <a:r>
              <a:rPr lang="cs-CZ" dirty="0" smtClean="0">
                <a:hlinkClick r:id="rId12"/>
              </a:rPr>
              <a:t>http://</a:t>
            </a:r>
            <a:r>
              <a:rPr lang="cs-CZ" dirty="0" smtClean="0">
                <a:hlinkClick r:id="rId14"/>
              </a:rPr>
              <a:t>sdi4apps.eu/open_</a:t>
            </a:r>
            <a:r>
              <a:rPr lang="cs-CZ" dirty="0" err="1" smtClean="0">
                <a:hlinkClick r:id="rId14"/>
              </a:rPr>
              <a:t>land</a:t>
            </a:r>
            <a:r>
              <a:rPr lang="cs-CZ" dirty="0" smtClean="0">
                <a:hlinkClick r:id="rId14"/>
              </a:rPr>
              <a:t>_use/</a:t>
            </a:r>
            <a:r>
              <a:rPr lang="cs-CZ" dirty="0" err="1" smtClean="0">
                <a:hlinkClick r:id="rId14"/>
              </a:rPr>
              <a:t>download</a:t>
            </a:r>
            <a:r>
              <a:rPr lang="cs-CZ" dirty="0" smtClean="0">
                <a:hlinkClick r:id="rId14"/>
              </a:rPr>
              <a:t>/</a:t>
            </a:r>
            <a:r>
              <a:rPr lang="cs-CZ" dirty="0" err="1" smtClean="0">
                <a:hlinkClick r:id="rId14"/>
              </a:rPr>
              <a:t>adm</a:t>
            </a:r>
            <a:r>
              <a:rPr lang="cs-CZ" dirty="0" smtClean="0">
                <a:hlinkClick r:id="rId14"/>
              </a:rPr>
              <a:t>_unit/cz529303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Plány do budoucna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5257800"/>
          </a:xfrm>
        </p:spPr>
        <p:txBody>
          <a:bodyPr numCol="2">
            <a:noAutofit/>
          </a:bodyPr>
          <a:lstStyle/>
          <a:p>
            <a:endParaRPr lang="cs-CZ" sz="2200" dirty="0" smtClean="0"/>
          </a:p>
          <a:p>
            <a:r>
              <a:rPr lang="cs-CZ" sz="2200" dirty="0" smtClean="0"/>
              <a:t>Nastroj </a:t>
            </a:r>
            <a:r>
              <a:rPr lang="cs-CZ" sz="2200" dirty="0" smtClean="0"/>
              <a:t>na přidaní-úpravu </a:t>
            </a:r>
            <a:r>
              <a:rPr lang="cs-CZ" sz="2200" dirty="0" smtClean="0"/>
              <a:t>dat uživateli</a:t>
            </a:r>
            <a:endParaRPr lang="en-US" sz="2200" dirty="0" smtClean="0"/>
          </a:p>
          <a:p>
            <a:r>
              <a:rPr lang="cs-CZ" sz="2200" dirty="0" smtClean="0"/>
              <a:t>Publikace datové sady ve formátu RDF</a:t>
            </a:r>
            <a:endParaRPr lang="en-US" sz="22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286000" y="2751892"/>
            <a:ext cx="4572000" cy="135421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3200" dirty="0" err="1" smtClean="0"/>
              <a:t>Děkuji</a:t>
            </a:r>
            <a:r>
              <a:rPr lang="en-US" sz="3200" dirty="0" smtClean="0"/>
              <a:t> </a:t>
            </a:r>
            <a:r>
              <a:rPr lang="en-US" sz="3200" dirty="0" err="1" smtClean="0"/>
              <a:t>za</a:t>
            </a:r>
            <a:r>
              <a:rPr lang="en-US" sz="3200" dirty="0" smtClean="0"/>
              <a:t> </a:t>
            </a:r>
            <a:r>
              <a:rPr lang="en-US" sz="3200" dirty="0" err="1" smtClean="0"/>
              <a:t>pozornost</a:t>
            </a:r>
            <a:r>
              <a:rPr lang="en-US" sz="3200" dirty="0" smtClean="0"/>
              <a:t>!</a:t>
            </a:r>
          </a:p>
          <a:p>
            <a:pPr algn="ctr"/>
            <a:r>
              <a:rPr lang="en-US" sz="3200" dirty="0" smtClean="0"/>
              <a:t>(dmitrii@hsrs.cz)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pPr algn="l"/>
            <a:r>
              <a:rPr lang="en-US" sz="3200" dirty="0" err="1" smtClean="0"/>
              <a:t>Otevřená</a:t>
            </a:r>
            <a:r>
              <a:rPr lang="en-US" sz="3200" dirty="0" smtClean="0"/>
              <a:t> </a:t>
            </a:r>
            <a:r>
              <a:rPr lang="en-US" sz="3200" dirty="0" err="1" smtClean="0"/>
              <a:t>mapa</a:t>
            </a:r>
            <a:r>
              <a:rPr lang="en-US" sz="3200" dirty="0" smtClean="0"/>
              <a:t> </a:t>
            </a:r>
            <a:r>
              <a:rPr lang="en-US" sz="3200" dirty="0" err="1" smtClean="0"/>
              <a:t>využití</a:t>
            </a:r>
            <a:r>
              <a:rPr lang="en-US" sz="3200" dirty="0" smtClean="0"/>
              <a:t> </a:t>
            </a:r>
            <a:r>
              <a:rPr lang="en-US" sz="3200" dirty="0" err="1" smtClean="0"/>
              <a:t>krajiny</a:t>
            </a:r>
            <a:endParaRPr lang="en-US" sz="2900" spc="3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jeden z pilotních záměru projektu SDI4Apps </a:t>
            </a:r>
            <a:r>
              <a:rPr lang="cs-CZ" dirty="0" smtClean="0"/>
              <a:t>(</a:t>
            </a:r>
            <a:r>
              <a:rPr lang="cs-CZ" dirty="0" smtClean="0">
                <a:hlinkClick r:id="rId2"/>
              </a:rPr>
              <a:t>http</a:t>
            </a:r>
            <a:r>
              <a:rPr lang="cs-CZ" dirty="0" smtClean="0">
                <a:hlinkClick r:id="rId2"/>
              </a:rPr>
              <a:t>://sdi4apps.eu/</a:t>
            </a:r>
            <a:r>
              <a:rPr lang="cs-CZ" dirty="0" smtClean="0"/>
              <a:t> ).</a:t>
            </a:r>
            <a:endParaRPr lang="en-US" dirty="0" smtClean="0"/>
          </a:p>
          <a:p>
            <a:r>
              <a:rPr lang="cs-CZ" dirty="0" smtClean="0"/>
              <a:t>kládě </a:t>
            </a:r>
            <a:r>
              <a:rPr lang="cs-CZ" dirty="0" smtClean="0"/>
              <a:t>za cíl vytvořit co nejvíc podrobnou mapu využití krajiny na základě dostupných dat. Navíc se teď pracuje na komponentech, které umožni uživatelům upravovat datovou sadu OMVK z mobilní/web aplikaci.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pPr algn="l"/>
            <a:r>
              <a:rPr lang="cs-CZ" sz="3200" dirty="0" smtClean="0"/>
              <a:t>Využití mapy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</a:t>
            </a:r>
            <a:r>
              <a:rPr lang="cs-CZ" dirty="0" err="1" smtClean="0"/>
              <a:t>apu</a:t>
            </a:r>
            <a:r>
              <a:rPr lang="cs-CZ" dirty="0" smtClean="0"/>
              <a:t> </a:t>
            </a:r>
            <a:r>
              <a:rPr lang="cs-CZ" dirty="0" smtClean="0"/>
              <a:t>lze použit pro účely územního </a:t>
            </a:r>
            <a:r>
              <a:rPr lang="cs-CZ" dirty="0" smtClean="0"/>
              <a:t>plánovaní</a:t>
            </a:r>
            <a:endParaRPr lang="en-US" dirty="0" smtClean="0"/>
          </a:p>
          <a:p>
            <a:r>
              <a:rPr lang="en-US" dirty="0" smtClean="0"/>
              <a:t>A</a:t>
            </a:r>
            <a:r>
              <a:rPr lang="cs-CZ" dirty="0" err="1" smtClean="0"/>
              <a:t>le</a:t>
            </a:r>
            <a:r>
              <a:rPr lang="cs-CZ" dirty="0" smtClean="0"/>
              <a:t> </a:t>
            </a:r>
            <a:r>
              <a:rPr lang="cs-CZ" dirty="0" smtClean="0"/>
              <a:t>taktéž se nabízí i různá zajímavá využiti na nižších úrovních čili rozhodnuti, se kterými se potýkají obyčejné občane: kde pořídit nemovitost, kam jet na dovolenou; anebo menši firmy: kde postavit sklad, kde otevřít restauraci atd.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pPr algn="l"/>
            <a:r>
              <a:rPr lang="en-US" sz="3200" dirty="0" smtClean="0"/>
              <a:t>D</a:t>
            </a:r>
            <a:r>
              <a:rPr lang="cs-CZ" sz="3200" dirty="0" err="1" smtClean="0"/>
              <a:t>atový</a:t>
            </a:r>
            <a:r>
              <a:rPr lang="cs-CZ" sz="3200" dirty="0" smtClean="0"/>
              <a:t> </a:t>
            </a:r>
            <a:r>
              <a:rPr lang="cs-CZ" sz="3200" dirty="0" smtClean="0"/>
              <a:t>model</a:t>
            </a:r>
            <a:endParaRPr lang="en-US" sz="32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https://lh4.googleusercontent.com/zTsxOL9OyJvEX9WCG6rQGTV6GLtiWYbMEgyrgIq81GtZeF_qVLwgiXytDZgb26aWlM-Yb__-kgfb9fuKWYQ0FIcqCZPtjpLCzw4Yf1ShMleXQb_04RhKx8bgW1InWI7kbUJCXza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752600"/>
            <a:ext cx="8502295" cy="389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pPr algn="l"/>
            <a:r>
              <a:rPr lang="cs-CZ" sz="3200" dirty="0" smtClean="0"/>
              <a:t>Hlavní </a:t>
            </a:r>
            <a:r>
              <a:rPr lang="cs-CZ" sz="3200" dirty="0" smtClean="0"/>
              <a:t>rozdíl</a:t>
            </a:r>
            <a:r>
              <a:rPr lang="en-US" sz="3200" dirty="0" smtClean="0"/>
              <a:t>y</a:t>
            </a:r>
            <a:endParaRPr lang="en-US" sz="32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 smtClean="0"/>
              <a:t>přidání </a:t>
            </a:r>
            <a:r>
              <a:rPr lang="cs-CZ" dirty="0" smtClean="0"/>
              <a:t>atributů</a:t>
            </a:r>
            <a:r>
              <a:rPr lang="en-US" dirty="0" smtClean="0"/>
              <a:t>:</a:t>
            </a:r>
          </a:p>
          <a:p>
            <a:r>
              <a:rPr lang="cs-CZ" dirty="0" smtClean="0"/>
              <a:t>geometry_</a:t>
            </a:r>
            <a:r>
              <a:rPr lang="cs-CZ" dirty="0" err="1" smtClean="0"/>
              <a:t>source</a:t>
            </a:r>
            <a:r>
              <a:rPr lang="cs-CZ" dirty="0" smtClean="0"/>
              <a:t> </a:t>
            </a:r>
            <a:r>
              <a:rPr lang="cs-CZ" dirty="0" smtClean="0"/>
              <a:t>(zdroj geometrii </a:t>
            </a:r>
            <a:r>
              <a:rPr lang="cs-CZ" dirty="0" smtClean="0"/>
              <a:t>prvku</a:t>
            </a:r>
            <a:r>
              <a:rPr lang="en-US" dirty="0" smtClean="0"/>
              <a:t>, nap</a:t>
            </a:r>
            <a:r>
              <a:rPr lang="cs-CZ" dirty="0" smtClean="0"/>
              <a:t>ř</a:t>
            </a:r>
            <a:r>
              <a:rPr lang="en-US" dirty="0" smtClean="0"/>
              <a:t>. </a:t>
            </a:r>
            <a:r>
              <a:rPr lang="cs-CZ" dirty="0" smtClean="0"/>
              <a:t>{‘</a:t>
            </a:r>
            <a:r>
              <a:rPr lang="cs-CZ" dirty="0" err="1" smtClean="0"/>
              <a:t>dataset’</a:t>
            </a:r>
            <a:r>
              <a:rPr lang="cs-CZ" dirty="0" smtClean="0"/>
              <a:t>:’</a:t>
            </a:r>
            <a:r>
              <a:rPr lang="cs-CZ" dirty="0" err="1" smtClean="0"/>
              <a:t>Corine</a:t>
            </a:r>
            <a:r>
              <a:rPr lang="cs-CZ" dirty="0" smtClean="0"/>
              <a:t> </a:t>
            </a:r>
            <a:r>
              <a:rPr lang="cs-CZ" dirty="0" err="1" smtClean="0"/>
              <a:t>Land</a:t>
            </a:r>
            <a:r>
              <a:rPr lang="cs-CZ" dirty="0" smtClean="0"/>
              <a:t> </a:t>
            </a:r>
            <a:r>
              <a:rPr lang="cs-CZ" dirty="0" err="1" smtClean="0"/>
              <a:t>Cover</a:t>
            </a:r>
            <a:r>
              <a:rPr lang="cs-CZ" dirty="0" smtClean="0"/>
              <a:t> 2012’,’id’:’EU-100042</a:t>
            </a:r>
            <a:r>
              <a:rPr lang="cs-CZ" dirty="0" smtClean="0"/>
              <a:t>’}</a:t>
            </a:r>
            <a:r>
              <a:rPr lang="en-US" dirty="0" smtClean="0"/>
              <a:t>, {‘</a:t>
            </a:r>
            <a:r>
              <a:rPr lang="en-US" dirty="0" err="1" smtClean="0"/>
              <a:t>dataset’:’Ruian_Parcely’,’id</a:t>
            </a:r>
            <a:r>
              <a:rPr lang="en-US" dirty="0" smtClean="0"/>
              <a:t>’:’</a:t>
            </a:r>
            <a:r>
              <a:rPr lang="en-US" dirty="0" smtClean="0"/>
              <a:t> 2274714201</a:t>
            </a:r>
            <a:r>
              <a:rPr lang="en-US" dirty="0" smtClean="0"/>
              <a:t>’,‘url’:’http</a:t>
            </a:r>
            <a:r>
              <a:rPr lang="en-US" dirty="0" smtClean="0"/>
              <a:t>://</a:t>
            </a:r>
            <a:r>
              <a:rPr lang="en-US" dirty="0" err="1" smtClean="0"/>
              <a:t>vdp.cuzk.cz</a:t>
            </a:r>
            <a:r>
              <a:rPr lang="en-US" dirty="0" smtClean="0"/>
              <a:t>/</a:t>
            </a:r>
            <a:r>
              <a:rPr lang="en-US" dirty="0" err="1" smtClean="0"/>
              <a:t>vdp</a:t>
            </a:r>
            <a:r>
              <a:rPr lang="en-US" dirty="0" smtClean="0"/>
              <a:t>/</a:t>
            </a:r>
            <a:r>
              <a:rPr lang="en-US" dirty="0" err="1" smtClean="0"/>
              <a:t>ruian</a:t>
            </a:r>
            <a:r>
              <a:rPr lang="en-US" dirty="0" smtClean="0"/>
              <a:t>/</a:t>
            </a:r>
            <a:r>
              <a:rPr lang="en-US" dirty="0" err="1" smtClean="0"/>
              <a:t>parcely</a:t>
            </a:r>
            <a:r>
              <a:rPr lang="en-US" dirty="0" smtClean="0"/>
              <a:t>/2274714201’}</a:t>
            </a:r>
            <a:r>
              <a:rPr lang="cs-CZ" dirty="0" smtClean="0"/>
              <a:t>)</a:t>
            </a:r>
            <a:endParaRPr lang="en-US" dirty="0" smtClean="0"/>
          </a:p>
          <a:p>
            <a:r>
              <a:rPr lang="cs-CZ" dirty="0" smtClean="0"/>
              <a:t> </a:t>
            </a:r>
            <a:r>
              <a:rPr lang="cs-CZ" dirty="0" err="1" smtClean="0"/>
              <a:t>attribute</a:t>
            </a:r>
            <a:r>
              <a:rPr lang="cs-CZ" dirty="0" smtClean="0"/>
              <a:t>_</a:t>
            </a:r>
            <a:r>
              <a:rPr lang="cs-CZ" dirty="0" err="1" smtClean="0"/>
              <a:t>source</a:t>
            </a:r>
            <a:r>
              <a:rPr lang="cs-CZ" dirty="0" smtClean="0"/>
              <a:t> (zdroj podle kterého se určila třída využití krajiny daného </a:t>
            </a:r>
            <a:r>
              <a:rPr lang="cs-CZ" dirty="0" smtClean="0"/>
              <a:t>prvku)</a:t>
            </a:r>
            <a:endParaRPr lang="en-US" dirty="0" smtClean="0"/>
          </a:p>
          <a:p>
            <a:r>
              <a:rPr lang="cs-CZ" dirty="0" smtClean="0"/>
              <a:t> </a:t>
            </a:r>
            <a:r>
              <a:rPr lang="cs-CZ" dirty="0" err="1" smtClean="0"/>
              <a:t>municipal</a:t>
            </a:r>
            <a:r>
              <a:rPr lang="cs-CZ" dirty="0" smtClean="0"/>
              <a:t>_</a:t>
            </a:r>
            <a:r>
              <a:rPr lang="cs-CZ" dirty="0" err="1" smtClean="0"/>
              <a:t>code</a:t>
            </a:r>
            <a:r>
              <a:rPr lang="cs-CZ" dirty="0" smtClean="0"/>
              <a:t> (kód obce dle </a:t>
            </a:r>
            <a:r>
              <a:rPr lang="cs-CZ" dirty="0" err="1" smtClean="0"/>
              <a:t>čiselniku</a:t>
            </a:r>
            <a:r>
              <a:rPr lang="cs-CZ" dirty="0" smtClean="0"/>
              <a:t> </a:t>
            </a:r>
            <a:r>
              <a:rPr lang="cs-CZ" dirty="0" err="1" smtClean="0"/>
              <a:t>Eurostatu</a:t>
            </a:r>
            <a:r>
              <a:rPr lang="en-US" dirty="0" smtClean="0"/>
              <a:t>, </a:t>
            </a:r>
            <a:r>
              <a:rPr lang="en-US" dirty="0" smtClean="0"/>
              <a:t>nap</a:t>
            </a:r>
            <a:r>
              <a:rPr lang="cs-CZ" dirty="0" smtClean="0"/>
              <a:t>ř</a:t>
            </a:r>
            <a:r>
              <a:rPr lang="en-US" dirty="0" smtClean="0"/>
              <a:t>. </a:t>
            </a:r>
            <a:r>
              <a:rPr lang="cs-CZ" dirty="0" smtClean="0"/>
              <a:t>)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pPr algn="l"/>
            <a:r>
              <a:rPr lang="en-US" sz="3200" dirty="0" smtClean="0"/>
              <a:t>P</a:t>
            </a:r>
            <a:r>
              <a:rPr lang="cs-CZ" sz="3200" dirty="0" err="1" smtClean="0"/>
              <a:t>ostup</a:t>
            </a:r>
            <a:r>
              <a:rPr lang="cs-CZ" sz="3200" dirty="0" smtClean="0"/>
              <a:t> </a:t>
            </a:r>
            <a:r>
              <a:rPr lang="cs-CZ" sz="3200" dirty="0" smtClean="0"/>
              <a:t>vypočtu geometrii prvku OMVK</a:t>
            </a:r>
            <a:endParaRPr lang="en-US" sz="32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 fontAlgn="base"/>
            <a:r>
              <a:rPr lang="cs-CZ" dirty="0" smtClean="0"/>
              <a:t>Hranice obci, pro niž se generuje OMVK, se vezme jako maska</a:t>
            </a:r>
            <a:endParaRPr lang="en-US" dirty="0" smtClean="0"/>
          </a:p>
          <a:p>
            <a:pPr lvl="0" fontAlgn="base"/>
            <a:r>
              <a:rPr lang="cs-CZ" dirty="0" smtClean="0"/>
              <a:t>Průnik všech parcel s maskou obci se přidá do OMVK mapy obci</a:t>
            </a:r>
            <a:endParaRPr lang="en-US" dirty="0" smtClean="0"/>
          </a:p>
          <a:p>
            <a:pPr lvl="0" fontAlgn="base"/>
            <a:r>
              <a:rPr lang="cs-CZ" dirty="0" smtClean="0"/>
              <a:t>Zkontroluje se, zda plocha pokryta parcelami se rovna celkové ploše obci, pokud  je to tak, znamená to, že už cele území obci je pokryto mapou OMVK a tak se cely algoritmus ukončí, pokud, ale ne, tak to bude znamenat, že ještě není cele území je pokryto OMVK, a algoritmus bude pokračovat</a:t>
            </a:r>
            <a:endParaRPr lang="en-US" dirty="0" smtClean="0"/>
          </a:p>
          <a:p>
            <a:pPr lvl="0" fontAlgn="base"/>
            <a:r>
              <a:rPr lang="cs-CZ" dirty="0" smtClean="0"/>
              <a:t>Následně se maska zmenší o území, pokryté parcelami</a:t>
            </a:r>
            <a:endParaRPr lang="en-US" dirty="0" smtClean="0"/>
          </a:p>
          <a:p>
            <a:pPr lvl="0" fontAlgn="base"/>
            <a:r>
              <a:rPr lang="cs-CZ" dirty="0" smtClean="0"/>
              <a:t>Pak se spočte průnik farmářských bloku z </a:t>
            </a:r>
            <a:r>
              <a:rPr lang="cs-CZ" dirty="0" err="1" smtClean="0"/>
              <a:t>LPISu</a:t>
            </a:r>
            <a:r>
              <a:rPr lang="cs-CZ" dirty="0" smtClean="0"/>
              <a:t> s maskou, upravenou v minulém kroku</a:t>
            </a:r>
            <a:endParaRPr lang="en-US" dirty="0" smtClean="0"/>
          </a:p>
          <a:p>
            <a:pPr lvl="0" fontAlgn="base"/>
            <a:r>
              <a:rPr lang="cs-CZ" dirty="0" smtClean="0"/>
              <a:t>Průnik se zapíše do výsledné OMVK obci</a:t>
            </a:r>
            <a:endParaRPr lang="en-US" dirty="0" smtClean="0"/>
          </a:p>
          <a:p>
            <a:pPr lvl="0" fontAlgn="base"/>
            <a:r>
              <a:rPr lang="cs-CZ" dirty="0" smtClean="0"/>
              <a:t>Zase provede se kontrola, zda jíž není pokryto cele území obci, pokud není pokryto</a:t>
            </a:r>
            <a:endParaRPr lang="en-US" dirty="0" smtClean="0"/>
          </a:p>
          <a:p>
            <a:pPr lvl="0" fontAlgn="base"/>
            <a:r>
              <a:rPr lang="cs-CZ" dirty="0" smtClean="0"/>
              <a:t>Tak se od masky odečte území pokryté ploškami </a:t>
            </a:r>
            <a:r>
              <a:rPr lang="cs-CZ" dirty="0" err="1" smtClean="0"/>
              <a:t>LPISu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pPr algn="l"/>
            <a:r>
              <a:rPr lang="en-US" sz="3200" dirty="0" smtClean="0"/>
              <a:t>P</a:t>
            </a:r>
            <a:r>
              <a:rPr lang="cs-CZ" sz="3200" dirty="0" err="1" smtClean="0"/>
              <a:t>ostup</a:t>
            </a:r>
            <a:r>
              <a:rPr lang="cs-CZ" sz="3200" dirty="0" smtClean="0"/>
              <a:t> </a:t>
            </a:r>
            <a:r>
              <a:rPr lang="cs-CZ" sz="3200" dirty="0" smtClean="0"/>
              <a:t>vypočtu geometrii prvku OMVK</a:t>
            </a:r>
            <a:endParaRPr lang="en-US" sz="32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dirty="0"/>
          </a:p>
        </p:txBody>
      </p:sp>
      <p:pic>
        <p:nvPicPr>
          <p:cNvPr id="5" name="Picture 4" descr="https://lh3.googleusercontent.com/JCAzbdlfeuXL7y-mx7SwvoMHUVqOImrHqdb8QataU1g9OYBBnMAxXjz-D0YYaCSvMRSn1O4FpC89LVGTo3OFv7mA_w9O2XBvxpXZLP4uASlYXbtNv8h3Ajw5Yh-EgwJt8PfLy9T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6581" y="1600200"/>
            <a:ext cx="9057419" cy="434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pPr algn="l"/>
            <a:r>
              <a:rPr lang="en-US" sz="3200" dirty="0" smtClean="0"/>
              <a:t>P</a:t>
            </a:r>
            <a:r>
              <a:rPr lang="cs-CZ" sz="3200" dirty="0" err="1" smtClean="0"/>
              <a:t>řevod</a:t>
            </a:r>
            <a:r>
              <a:rPr lang="cs-CZ" sz="3200" dirty="0" smtClean="0"/>
              <a:t> atribut</a:t>
            </a:r>
            <a:r>
              <a:rPr lang="en-US" sz="3200" dirty="0" smtClean="0"/>
              <a:t>u</a:t>
            </a:r>
            <a:endParaRPr lang="en-US" sz="32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2697118" y="1600196"/>
          <a:ext cx="3749763" cy="4525971"/>
        </p:xfrm>
        <a:graphic>
          <a:graphicData uri="http://schemas.openxmlformats.org/drawingml/2006/table">
            <a:tbl>
              <a:tblPr/>
              <a:tblGrid>
                <a:gridCol w="1249921"/>
                <a:gridCol w="1249921"/>
                <a:gridCol w="1249921"/>
              </a:tblGrid>
              <a:tr h="16452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7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ZpusobVyuzitiPozemku</a:t>
                      </a:r>
                      <a:endParaRPr lang="en-U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77" marR="17577" marT="17577" marB="17577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7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Vyznam</a:t>
                      </a:r>
                      <a:endParaRPr lang="en-U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77" marR="17577" marT="17577" marB="17577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7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HILUCS</a:t>
                      </a:r>
                      <a:endParaRPr lang="en-U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77" marR="17577" marT="17577" marB="17577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96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en-U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77" marR="17577" marT="17577" marB="17577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skleník, pařeniště</a:t>
                      </a:r>
                      <a:endParaRPr lang="en-U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77" marR="17577" marT="17577" marB="17577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112</a:t>
                      </a:r>
                      <a:endParaRPr lang="en-U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77" marR="17577" marT="17577" marB="17577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96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en-U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77" marR="17577" marT="17577" marB="17577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školka</a:t>
                      </a:r>
                      <a:endParaRPr lang="en-U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77" marR="17577" marT="17577" marB="17577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332</a:t>
                      </a:r>
                      <a:endParaRPr lang="en-U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77" marR="17577" marT="17577" marB="17577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96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en-U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77" marR="17577" marT="17577" marB="17577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plantáž dřevin</a:t>
                      </a:r>
                      <a:endParaRPr lang="en-U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77" marR="17577" marT="17577" marB="17577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120</a:t>
                      </a:r>
                      <a:endParaRPr lang="en-U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77" marR="17577" marT="17577" marB="17577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96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en-U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77" marR="17577" marT="17577" marB="17577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les jiný než hospodářský</a:t>
                      </a:r>
                      <a:endParaRPr lang="en-U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77" marR="17577" marT="17577" marB="17577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120</a:t>
                      </a:r>
                      <a:endParaRPr lang="en-U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77" marR="17577" marT="17577" marB="17577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765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en-U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77" marR="17577" marT="17577" marB="17577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lesní pozemek, na kterém je budova</a:t>
                      </a:r>
                      <a:endParaRPr lang="en-U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77" marR="17577" marT="17577" marB="17577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120</a:t>
                      </a:r>
                      <a:endParaRPr lang="en-U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77" marR="17577" marT="17577" marB="17577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96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endParaRPr lang="en-U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77" marR="17577" marT="17577" marB="17577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rybník</a:t>
                      </a:r>
                      <a:endParaRPr lang="en-U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77" marR="17577" marT="17577" marB="17577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632</a:t>
                      </a:r>
                      <a:endParaRPr lang="en-U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77" marR="17577" marT="17577" marB="17577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765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  <a:endParaRPr lang="en-U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77" marR="17577" marT="17577" marB="17577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koryto vodního toku přirozené nebo upravené</a:t>
                      </a:r>
                      <a:endParaRPr lang="en-U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77" marR="17577" marT="17577" marB="17577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632</a:t>
                      </a:r>
                      <a:endParaRPr lang="en-U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77" marR="17577" marT="17577" marB="17577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96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  <a:endParaRPr lang="en-U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77" marR="17577" marT="17577" marB="17577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koryto vodního toku umělé</a:t>
                      </a:r>
                      <a:endParaRPr lang="en-U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77" marR="17577" marT="17577" marB="17577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632</a:t>
                      </a:r>
                      <a:endParaRPr lang="en-U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77" marR="17577" marT="17577" marB="17577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96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</a:t>
                      </a:r>
                      <a:endParaRPr lang="en-U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77" marR="17577" marT="17577" marB="17577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vodní nádrž přírodní</a:t>
                      </a:r>
                      <a:endParaRPr lang="en-U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77" marR="17577" marT="17577" marB="17577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632</a:t>
                      </a:r>
                      <a:endParaRPr lang="en-U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77" marR="17577" marT="17577" marB="17577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96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</a:t>
                      </a:r>
                      <a:endParaRPr lang="en-U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77" marR="17577" marT="17577" marB="17577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vodní nádrž umělá</a:t>
                      </a:r>
                      <a:endParaRPr lang="en-U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77" marR="17577" marT="17577" marB="17577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432</a:t>
                      </a:r>
                      <a:endParaRPr lang="en-U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77" marR="17577" marT="17577" marB="17577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96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11</a:t>
                      </a:r>
                      <a:endParaRPr lang="en-U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77" marR="17577" marT="17577" marB="17577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zamokřená plocha</a:t>
                      </a:r>
                      <a:endParaRPr lang="en-U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77" marR="17577" marT="17577" marB="17577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632</a:t>
                      </a:r>
                      <a:endParaRPr lang="en-U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77" marR="17577" marT="17577" marB="17577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96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12</a:t>
                      </a:r>
                      <a:endParaRPr lang="en-U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77" marR="17577" marT="17577" marB="17577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společný dvůr</a:t>
                      </a:r>
                      <a:endParaRPr lang="en-U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77" marR="17577" marT="17577" marB="17577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530</a:t>
                      </a:r>
                      <a:endParaRPr lang="en-U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77" marR="17577" marT="17577" marB="17577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96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13</a:t>
                      </a:r>
                      <a:endParaRPr lang="en-U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77" marR="17577" marT="17577" marB="17577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zbořeniště</a:t>
                      </a:r>
                      <a:endParaRPr lang="en-U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77" marR="17577" marT="17577" marB="17577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530</a:t>
                      </a:r>
                      <a:endParaRPr lang="en-U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77" marR="17577" marT="17577" marB="17577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96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14</a:t>
                      </a:r>
                      <a:endParaRPr lang="en-U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77" marR="17577" marT="17577" marB="17577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dráha</a:t>
                      </a:r>
                      <a:endParaRPr lang="en-U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77" marR="17577" marT="17577" marB="17577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411</a:t>
                      </a:r>
                      <a:endParaRPr lang="en-U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77" marR="17577" marT="17577" marB="17577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96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15</a:t>
                      </a:r>
                      <a:endParaRPr lang="en-U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77" marR="17577" marT="17577" marB="17577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dálnice</a:t>
                      </a:r>
                      <a:endParaRPr lang="en-U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77" marR="17577" marT="17577" marB="17577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411</a:t>
                      </a:r>
                      <a:endParaRPr lang="en-U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77" marR="17577" marT="17577" marB="17577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96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16</a:t>
                      </a:r>
                      <a:endParaRPr lang="en-U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77" marR="17577" marT="17577" marB="17577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silnice</a:t>
                      </a:r>
                      <a:endParaRPr lang="en-U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77" marR="17577" marT="17577" marB="17577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411</a:t>
                      </a:r>
                      <a:endParaRPr lang="en-U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77" marR="17577" marT="17577" marB="17577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96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17</a:t>
                      </a:r>
                      <a:endParaRPr lang="en-U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77" marR="17577" marT="17577" marB="17577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ostatní komunikace</a:t>
                      </a:r>
                      <a:endParaRPr lang="en-U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77" marR="17577" marT="17577" marB="17577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411</a:t>
                      </a:r>
                      <a:endParaRPr lang="en-U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77" marR="17577" marT="17577" marB="17577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96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18</a:t>
                      </a:r>
                      <a:endParaRPr lang="en-U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77" marR="17577" marT="17577" marB="17577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ostatní dopravní plocha</a:t>
                      </a:r>
                      <a:endParaRPr lang="en-U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77" marR="17577" marT="17577" marB="17577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415</a:t>
                      </a:r>
                      <a:endParaRPr lang="en-U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77" marR="17577" marT="17577" marB="17577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96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19</a:t>
                      </a:r>
                      <a:endParaRPr lang="en-U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77" marR="17577" marT="17577" marB="17577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zeleň</a:t>
                      </a:r>
                      <a:endParaRPr lang="en-U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77" marR="17577" marT="17577" marB="17577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344</a:t>
                      </a:r>
                      <a:endParaRPr lang="en-U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77" marR="17577" marT="17577" marB="17577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96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20</a:t>
                      </a:r>
                      <a:endParaRPr lang="en-U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77" marR="17577" marT="17577" marB="17577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sportoviště a rekreační plocha</a:t>
                      </a:r>
                      <a:endParaRPr lang="en-U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77" marR="17577" marT="17577" marB="17577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343</a:t>
                      </a:r>
                      <a:endParaRPr lang="en-U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77" marR="17577" marT="17577" marB="17577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96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21</a:t>
                      </a:r>
                      <a:endParaRPr lang="en-U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77" marR="17577" marT="17577" marB="17577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hřbitov, urnový háj</a:t>
                      </a:r>
                      <a:endParaRPr lang="en-U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77" marR="17577" marT="17577" marB="17577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335</a:t>
                      </a:r>
                      <a:endParaRPr lang="en-U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77" marR="17577" marT="17577" marB="17577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96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22</a:t>
                      </a:r>
                      <a:endParaRPr lang="en-U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77" marR="17577" marT="17577" marB="17577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kulturní a osvětová plocha</a:t>
                      </a:r>
                      <a:endParaRPr lang="en-U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77" marR="17577" marT="17577" marB="17577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341</a:t>
                      </a:r>
                      <a:endParaRPr lang="en-U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77" marR="17577" marT="17577" marB="17577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96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23</a:t>
                      </a:r>
                      <a:endParaRPr lang="en-U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77" marR="17577" marT="17577" marB="17577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manipulační plocha</a:t>
                      </a:r>
                      <a:endParaRPr lang="en-U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77" marR="17577" marT="17577" marB="17577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411</a:t>
                      </a:r>
                      <a:endParaRPr lang="en-U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77" marR="17577" marT="17577" marB="17577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96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24</a:t>
                      </a:r>
                      <a:endParaRPr lang="en-U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77" marR="17577" marT="17577" marB="17577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dobývací prostor</a:t>
                      </a:r>
                      <a:endParaRPr lang="en-U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77" marR="17577" marT="17577" marB="17577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133</a:t>
                      </a:r>
                      <a:endParaRPr lang="en-U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77" marR="17577" marT="17577" marB="17577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96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25</a:t>
                      </a:r>
                      <a:endParaRPr lang="en-U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77" marR="17577" marT="17577" marB="17577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skládka</a:t>
                      </a:r>
                      <a:endParaRPr lang="en-U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77" marR="17577" marT="17577" marB="17577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433</a:t>
                      </a:r>
                      <a:endParaRPr lang="en-U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77" marR="17577" marT="17577" marB="17577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96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26</a:t>
                      </a:r>
                      <a:endParaRPr lang="en-U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77" marR="17577" marT="17577" marB="17577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jiná plocha</a:t>
                      </a:r>
                      <a:endParaRPr lang="en-U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77" marR="17577" marT="17577" marB="17577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650</a:t>
                      </a:r>
                      <a:endParaRPr lang="en-U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77" marR="17577" marT="17577" marB="17577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96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27</a:t>
                      </a:r>
                      <a:endParaRPr lang="en-U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77" marR="17577" marT="17577" marB="17577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neplodná půda</a:t>
                      </a:r>
                      <a:endParaRPr lang="en-U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77" marR="17577" marT="17577" marB="17577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630</a:t>
                      </a:r>
                      <a:endParaRPr lang="en-U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77" marR="17577" marT="17577" marB="17577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96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28</a:t>
                      </a:r>
                      <a:endParaRPr lang="en-U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77" marR="17577" marT="17577" marB="17577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vodní plocha, na které je budova</a:t>
                      </a:r>
                      <a:endParaRPr lang="en-U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77" marR="17577" marT="17577" marB="17577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632</a:t>
                      </a:r>
                      <a:endParaRPr lang="en-U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77" marR="17577" marT="17577" marB="17577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96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29</a:t>
                      </a:r>
                      <a:endParaRPr lang="en-U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77" marR="17577" marT="17577" marB="17577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fotovoltaická elektrárna</a:t>
                      </a:r>
                      <a:endParaRPr lang="en-US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77" marR="17577" marT="17577" marB="17577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244</a:t>
                      </a:r>
                      <a:endParaRPr lang="en-US" sz="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577" marR="17577" marT="17577" marB="17577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pPr algn="l"/>
            <a:r>
              <a:rPr lang="en-US" sz="3200" dirty="0" smtClean="0"/>
              <a:t>P</a:t>
            </a:r>
            <a:r>
              <a:rPr lang="cs-CZ" sz="3200" dirty="0" err="1" smtClean="0"/>
              <a:t>řípad</a:t>
            </a:r>
            <a:r>
              <a:rPr lang="cs-CZ" sz="3200" dirty="0" smtClean="0"/>
              <a:t>, </a:t>
            </a:r>
            <a:r>
              <a:rPr lang="en-US" sz="3200" dirty="0" err="1" smtClean="0"/>
              <a:t>kdy</a:t>
            </a:r>
            <a:r>
              <a:rPr lang="cs-CZ" sz="3200" dirty="0" smtClean="0"/>
              <a:t> </a:t>
            </a:r>
            <a:r>
              <a:rPr lang="cs-CZ" sz="3200" dirty="0" smtClean="0"/>
              <a:t>ze zdrojových dat které tvoří plošky OMVK není možno odvodit třídu využití krajiny</a:t>
            </a:r>
            <a:endParaRPr lang="en-US" sz="32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https://lh6.googleusercontent.com/-Ct7kAX-bQRUO0M6iAdc3Sy2X21UQvpfMmlIMK9wH5L4JLW9Z4pov7GQ7zy9X7qN6ZyHOpo-O6S_wP0dFjX0dFNokyU5UP9SYTjRAa3Z1aYiuFtzgTzgwXOZ_jOBDSr1n0Q_xuJk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45274" y="2867025"/>
            <a:ext cx="7053453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711</TotalTime>
  <Words>486</Words>
  <Application>Microsoft Office PowerPoint</Application>
  <PresentationFormat>On-screen Show (4:3)</PresentationFormat>
  <Paragraphs>154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Otevřená mapa využití krajiny (OMVK)</vt:lpstr>
      <vt:lpstr>Otevřená mapa využití krajiny</vt:lpstr>
      <vt:lpstr>Využití mapy </vt:lpstr>
      <vt:lpstr>Datový model</vt:lpstr>
      <vt:lpstr>Hlavní rozdíly</vt:lpstr>
      <vt:lpstr>Postup vypočtu geometrii prvku OMVK</vt:lpstr>
      <vt:lpstr>Postup vypočtu geometrii prvku OMVK</vt:lpstr>
      <vt:lpstr>Převod atributu</vt:lpstr>
      <vt:lpstr>Případ, kdy ze zdrojových dat které tvoří plošky OMVK není možno odvodit třídu využití krajiny</vt:lpstr>
      <vt:lpstr>Prvek OMVK</vt:lpstr>
      <vt:lpstr>Publikace</vt:lpstr>
      <vt:lpstr>Plány do budoucna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Otevřená mapa využití krajiny</dc:title>
  <dc:creator>Zmicjer</dc:creator>
  <cp:lastModifiedBy>Zmicjer</cp:lastModifiedBy>
  <cp:revision>18</cp:revision>
  <dcterms:created xsi:type="dcterms:W3CDTF">2016-08-25T06:59:13Z</dcterms:created>
  <dcterms:modified xsi:type="dcterms:W3CDTF">2017-01-23T10:06:37Z</dcterms:modified>
</cp:coreProperties>
</file>