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9" r:id="rId12"/>
    <p:sldId id="260" r:id="rId13"/>
    <p:sldId id="271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00BF-5C4F-47AE-966C-4355480506E1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73C9-5EFF-484C-ADD6-283946F0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dp.cuzk.cz/vdp/ruian/parcely/2281304201" TargetMode="External"/><Relationship Id="rId2" Type="http://schemas.openxmlformats.org/officeDocument/2006/relationships/hyperlink" Target="http://inspire.ec.europa.eu/codelist/HILUCSValue/4_1_1_RoadTranspor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gis.lesprojekt.cz/wms/open_land_use/paris" TargetMode="External"/><Relationship Id="rId13" Type="http://schemas.openxmlformats.org/officeDocument/2006/relationships/hyperlink" Target="http://sdi4apps.eu/open_land_use/download/adm_unit/" TargetMode="External"/><Relationship Id="rId3" Type="http://schemas.openxmlformats.org/officeDocument/2006/relationships/hyperlink" Target="http://gis.lesprojekt.cz/wms/open_land_use/cz" TargetMode="External"/><Relationship Id="rId7" Type="http://schemas.openxmlformats.org/officeDocument/2006/relationships/hyperlink" Target="http://gis.lesprojekt.cz/wms/open_land_use/birmingham" TargetMode="External"/><Relationship Id="rId12" Type="http://schemas.openxmlformats.org/officeDocument/2006/relationships/hyperlink" Target="http://sdi4apps.eu/open_land_use/download/" TargetMode="External"/><Relationship Id="rId2" Type="http://schemas.openxmlformats.org/officeDocument/2006/relationships/hyperlink" Target="http://gis.lesprojekt.cz/wms/open_land_use/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s.lesprojekt.cz/wms/open_land_use/vl" TargetMode="External"/><Relationship Id="rId11" Type="http://schemas.openxmlformats.org/officeDocument/2006/relationships/hyperlink" Target="http://data.datacove.eu:8080/geoserver/ows?service=WFS&amp;version=2.0.0&amp;request=GetFeature&amp;STOREDQUERY_ID=GetLandUsePerCountry&amp;COUNTRY=Serbia" TargetMode="External"/><Relationship Id="rId5" Type="http://schemas.openxmlformats.org/officeDocument/2006/relationships/hyperlink" Target="http://gis.lesprojekt.cz/wms/open_land_use/sk" TargetMode="External"/><Relationship Id="rId10" Type="http://schemas.openxmlformats.org/officeDocument/2006/relationships/hyperlink" Target="http://data.datacove.eu:8080/geoserver/ows?service=WFS&amp;version=2.0.0&amp;request=GetFeature&amp;STOREDQUERY_ID=GetLandUsePerCountry&amp;COUNTRY=Hungary" TargetMode="External"/><Relationship Id="rId4" Type="http://schemas.openxmlformats.org/officeDocument/2006/relationships/hyperlink" Target="http://gis.lesprojekt.cz/wms/open_land_use/lt" TargetMode="External"/><Relationship Id="rId9" Type="http://schemas.openxmlformats.org/officeDocument/2006/relationships/hyperlink" Target="http://gis.lesprojekt.cz/wms/open_land_use/pedavena" TargetMode="External"/><Relationship Id="rId14" Type="http://schemas.openxmlformats.org/officeDocument/2006/relationships/hyperlink" Target="http://sdi4apps.eu/open_land_use/download/adm_unit/cz52930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di4apps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Otevřená</a:t>
            </a:r>
            <a:r>
              <a:rPr lang="en-US" dirty="0" smtClean="0"/>
              <a:t> </a:t>
            </a:r>
            <a:r>
              <a:rPr lang="en-US" dirty="0" err="1" smtClean="0"/>
              <a:t>mapa</a:t>
            </a:r>
            <a:r>
              <a:rPr lang="en-US" dirty="0" smtClean="0"/>
              <a:t> </a:t>
            </a:r>
            <a:r>
              <a:rPr lang="en-US" dirty="0" err="1" smtClean="0"/>
              <a:t>využití</a:t>
            </a:r>
            <a:r>
              <a:rPr lang="en-US" dirty="0" smtClean="0"/>
              <a:t> </a:t>
            </a:r>
            <a:r>
              <a:rPr lang="en-US" dirty="0" err="1" smtClean="0"/>
              <a:t>krajiny</a:t>
            </a:r>
            <a:r>
              <a:rPr lang="en-US" dirty="0" smtClean="0"/>
              <a:t> (</a:t>
            </a:r>
            <a:r>
              <a:rPr lang="en-US" dirty="0" smtClean="0"/>
              <a:t>OMVK)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Prvek</a:t>
            </a:r>
            <a:r>
              <a:rPr lang="en-US" sz="3200" dirty="0" smtClean="0"/>
              <a:t> OMVK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id:    </a:t>
            </a:r>
            <a:r>
              <a:rPr lang="cs-CZ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hilucs</a:t>
            </a:r>
            <a:r>
              <a:rPr lang="cs-CZ" b="1" dirty="0" smtClean="0"/>
              <a:t>_</a:t>
            </a:r>
            <a:r>
              <a:rPr lang="cs-CZ" b="1" dirty="0" err="1" smtClean="0"/>
              <a:t>land</a:t>
            </a:r>
            <a:r>
              <a:rPr lang="cs-CZ" b="1" dirty="0" smtClean="0"/>
              <a:t>_use_</a:t>
            </a:r>
            <a:r>
              <a:rPr lang="cs-CZ" b="1" dirty="0" err="1" smtClean="0"/>
              <a:t>value</a:t>
            </a:r>
            <a:r>
              <a:rPr lang="cs-CZ" b="1" dirty="0" smtClean="0"/>
              <a:t>:     </a:t>
            </a:r>
            <a:r>
              <a:rPr lang="cs-CZ" dirty="0" smtClean="0"/>
              <a:t>411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hilucs</a:t>
            </a:r>
            <a:r>
              <a:rPr lang="cs-CZ" b="1" dirty="0" smtClean="0"/>
              <a:t>_</a:t>
            </a:r>
            <a:r>
              <a:rPr lang="cs-CZ" b="1" dirty="0" err="1" smtClean="0"/>
              <a:t>land</a:t>
            </a:r>
            <a:r>
              <a:rPr lang="cs-CZ" b="1" dirty="0" smtClean="0"/>
              <a:t>_use:     </a:t>
            </a:r>
            <a:r>
              <a:rPr lang="cs-CZ" dirty="0" smtClean="0">
                <a:hlinkClick r:id="rId2"/>
              </a:rPr>
              <a:t>http://inspire.ec.europa.eu/codelist/HILUCSValue/4_1_1_RoadTransport</a:t>
            </a:r>
            <a:r>
              <a:rPr lang="cs-CZ" dirty="0" smtClean="0"/>
              <a:t>  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original</a:t>
            </a:r>
            <a:r>
              <a:rPr lang="cs-CZ" b="1" dirty="0" smtClean="0"/>
              <a:t>_</a:t>
            </a:r>
            <a:r>
              <a:rPr lang="cs-CZ" b="1" dirty="0" err="1" smtClean="0"/>
              <a:t>land</a:t>
            </a:r>
            <a:r>
              <a:rPr lang="cs-CZ" b="1" dirty="0" smtClean="0"/>
              <a:t>_use_</a:t>
            </a:r>
            <a:r>
              <a:rPr lang="cs-CZ" b="1" dirty="0" err="1" smtClean="0"/>
              <a:t>value</a:t>
            </a:r>
            <a:r>
              <a:rPr lang="cs-CZ" b="1" dirty="0" smtClean="0"/>
              <a:t>:     </a:t>
            </a:r>
            <a:r>
              <a:rPr lang="cs-CZ" dirty="0" smtClean="0"/>
              <a:t>17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original</a:t>
            </a:r>
            <a:r>
              <a:rPr lang="cs-CZ" b="1" dirty="0" smtClean="0"/>
              <a:t>_</a:t>
            </a:r>
            <a:r>
              <a:rPr lang="cs-CZ" b="1" dirty="0" err="1" smtClean="0"/>
              <a:t>land</a:t>
            </a:r>
            <a:r>
              <a:rPr lang="cs-CZ" b="1" dirty="0" smtClean="0"/>
              <a:t>_use:     </a:t>
            </a:r>
            <a:r>
              <a:rPr lang="cs-CZ" dirty="0" smtClean="0"/>
              <a:t>ostatní komunikace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geometry_</a:t>
            </a:r>
            <a:r>
              <a:rPr lang="cs-CZ" b="1" dirty="0" err="1" smtClean="0"/>
              <a:t>source</a:t>
            </a:r>
            <a:r>
              <a:rPr lang="cs-CZ" b="1" dirty="0" smtClean="0"/>
              <a:t>:    </a:t>
            </a:r>
            <a:r>
              <a:rPr lang="cs-CZ" dirty="0" smtClean="0"/>
              <a:t>{‘</a:t>
            </a:r>
            <a:r>
              <a:rPr lang="cs-CZ" dirty="0" err="1" smtClean="0"/>
              <a:t>dataset’</a:t>
            </a:r>
            <a:r>
              <a:rPr lang="cs-CZ" dirty="0" smtClean="0"/>
              <a:t>:’RUIAN - parcely’,’id’:’PA.2281304201’,’</a:t>
            </a:r>
            <a:r>
              <a:rPr lang="cs-CZ" dirty="0" err="1" smtClean="0"/>
              <a:t>url’</a:t>
            </a:r>
            <a:r>
              <a:rPr lang="cs-CZ" dirty="0" smtClean="0"/>
              <a:t>:’</a:t>
            </a:r>
            <a:r>
              <a:rPr lang="cs-CZ" dirty="0" smtClean="0">
                <a:hlinkClick r:id="rId3"/>
              </a:rPr>
              <a:t>http://vdp.cuzk.cz/vdp/ruian/parcely/2281304201</a:t>
            </a:r>
            <a:r>
              <a:rPr lang="cs-CZ" dirty="0" smtClean="0"/>
              <a:t> ’}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attribute</a:t>
            </a:r>
            <a:r>
              <a:rPr lang="cs-CZ" b="1" dirty="0" smtClean="0"/>
              <a:t>_</a:t>
            </a:r>
            <a:r>
              <a:rPr lang="cs-CZ" b="1" dirty="0" err="1" smtClean="0"/>
              <a:t>source</a:t>
            </a:r>
            <a:r>
              <a:rPr lang="cs-CZ" b="1" dirty="0" smtClean="0"/>
              <a:t>:     </a:t>
            </a:r>
            <a:r>
              <a:rPr lang="cs-CZ" dirty="0" smtClean="0"/>
              <a:t>{‘</a:t>
            </a:r>
            <a:r>
              <a:rPr lang="cs-CZ" dirty="0" err="1" smtClean="0"/>
              <a:t>dataset’</a:t>
            </a:r>
            <a:r>
              <a:rPr lang="cs-CZ" dirty="0" smtClean="0"/>
              <a:t>:’RUIAN - parcely’,’id’:’PA.2281304201’,’</a:t>
            </a:r>
            <a:r>
              <a:rPr lang="cs-CZ" dirty="0" err="1" smtClean="0"/>
              <a:t>attribute’</a:t>
            </a:r>
            <a:r>
              <a:rPr lang="cs-CZ" dirty="0" smtClean="0"/>
              <a:t>:’způsob využití’, ’</a:t>
            </a:r>
            <a:r>
              <a:rPr lang="cs-CZ" dirty="0" err="1" smtClean="0"/>
              <a:t>url’</a:t>
            </a:r>
            <a:r>
              <a:rPr lang="cs-CZ" dirty="0" smtClean="0"/>
              <a:t>:’</a:t>
            </a:r>
            <a:r>
              <a:rPr lang="cs-CZ" dirty="0" smtClean="0">
                <a:hlinkClick r:id="rId3"/>
              </a:rPr>
              <a:t>http://vdp.cuzk.cz/vdp/ruian/parcely/2281304201</a:t>
            </a:r>
            <a:r>
              <a:rPr lang="cs-CZ" dirty="0" smtClean="0"/>
              <a:t> ’}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municipal</a:t>
            </a:r>
            <a:r>
              <a:rPr lang="cs-CZ" b="1" dirty="0" smtClean="0"/>
              <a:t>_</a:t>
            </a:r>
            <a:r>
              <a:rPr lang="cs-CZ" b="1" dirty="0" err="1" smtClean="0"/>
              <a:t>code</a:t>
            </a:r>
            <a:r>
              <a:rPr lang="cs-CZ" b="1" dirty="0" smtClean="0"/>
              <a:t>:     </a:t>
            </a:r>
            <a:r>
              <a:rPr lang="cs-CZ" dirty="0" smtClean="0"/>
              <a:t>CZ0201529303</a:t>
            </a:r>
            <a:endParaRPr lang="en-US" dirty="0" smtClean="0"/>
          </a:p>
          <a:p>
            <a:pPr>
              <a:buNone/>
            </a:pPr>
            <a:r>
              <a:rPr lang="cs-CZ" b="1" dirty="0" smtClean="0"/>
              <a:t>start_</a:t>
            </a:r>
            <a:r>
              <a:rPr lang="cs-CZ" b="1" dirty="0" err="1" smtClean="0"/>
              <a:t>date</a:t>
            </a:r>
            <a:r>
              <a:rPr lang="cs-CZ" b="1" dirty="0" smtClean="0"/>
              <a:t>:     </a:t>
            </a:r>
            <a:r>
              <a:rPr lang="cs-CZ" dirty="0" smtClean="0"/>
              <a:t>28.09.2016</a:t>
            </a:r>
            <a:endParaRPr lang="en-US" dirty="0" smtClean="0"/>
          </a:p>
          <a:p>
            <a:pPr>
              <a:buNone/>
            </a:pPr>
            <a:r>
              <a:rPr lang="cs-CZ" b="1" dirty="0" err="1" smtClean="0"/>
              <a:t>end</a:t>
            </a:r>
            <a:r>
              <a:rPr lang="cs-CZ" b="1" dirty="0" smtClean="0"/>
              <a:t>_</a:t>
            </a:r>
            <a:r>
              <a:rPr lang="cs-CZ" b="1" dirty="0" err="1" smtClean="0"/>
              <a:t>date</a:t>
            </a:r>
            <a:r>
              <a:rPr lang="cs-CZ" b="1" dirty="0" smtClean="0"/>
              <a:t>: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Publikace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WMS/WFS </a:t>
            </a:r>
            <a:r>
              <a:rPr lang="cs-CZ" dirty="0" smtClean="0"/>
              <a:t>služby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http://gis.lesprojekt.cz/wms/open_land_use/at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gis.lesprojekt.cz/wms/open_land_use/cz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gis.lesprojekt.cz/wms/open_land_use/lt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http://gis.lesprojekt.cz/wms/open_land_use/sk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 smtClean="0">
                <a:hlinkClick r:id="rId6"/>
              </a:rPr>
              <a:t>://gis.lesprojekt.cz/wms/open_land_use/vl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gis.lesprojekt.cz/wms/open_land_use/birmingham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gis.lesprojekt.cz/wms/open_land_use/paris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gis.lesprojekt.cz/wms/open_land_use/pedavena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data.datacove.eu:8080/geoserver/ows?service=WFS&amp;version=2.0.0&amp;request=GetFeature&amp;STOREDQUERY_ID=GetLandUsePerCountry&amp;COUNTRY=Hungary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data.datacove.eu:8080/geoserver/ows?service=WFS&amp;version=2.0.0&amp;request=GetFeature&amp;STOREDQUERY_ID=GetLandUsePerCountry&amp;COUNTRY=Serbia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Stahování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cs-CZ" dirty="0" smtClean="0">
                <a:hlinkClick r:id="rId12"/>
              </a:rPr>
              <a:t> http://sdi4apps.eu/open_</a:t>
            </a:r>
            <a:r>
              <a:rPr lang="cs-CZ" dirty="0" err="1" smtClean="0">
                <a:hlinkClick r:id="rId12"/>
              </a:rPr>
              <a:t>land</a:t>
            </a:r>
            <a:r>
              <a:rPr lang="cs-CZ" dirty="0" smtClean="0">
                <a:hlinkClick r:id="rId12"/>
              </a:rPr>
              <a:t>_use/</a:t>
            </a:r>
            <a:r>
              <a:rPr lang="cs-CZ" dirty="0" err="1" smtClean="0">
                <a:hlinkClick r:id="rId12"/>
              </a:rPr>
              <a:t>download</a:t>
            </a:r>
            <a:r>
              <a:rPr lang="cs-CZ" dirty="0" smtClean="0">
                <a:hlinkClick r:id="rId12"/>
              </a:rPr>
              <a:t>/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Anebo</a:t>
            </a:r>
            <a:r>
              <a:rPr lang="en-US" dirty="0" smtClean="0"/>
              <a:t> </a:t>
            </a:r>
            <a:r>
              <a:rPr lang="en-US" dirty="0" smtClean="0">
                <a:hlinkClick r:id="rId12"/>
              </a:rPr>
              <a:t> </a:t>
            </a:r>
            <a:r>
              <a:rPr lang="cs-CZ" dirty="0" smtClean="0">
                <a:hlinkClick r:id="rId13"/>
              </a:rPr>
              <a:t>http://</a:t>
            </a:r>
            <a:r>
              <a:rPr lang="cs-CZ" dirty="0" smtClean="0">
                <a:hlinkClick r:id="rId13"/>
              </a:rPr>
              <a:t>sdi4apps.eu/open_</a:t>
            </a:r>
            <a:r>
              <a:rPr lang="cs-CZ" dirty="0" err="1" smtClean="0">
                <a:hlinkClick r:id="rId13"/>
              </a:rPr>
              <a:t>land</a:t>
            </a:r>
            <a:r>
              <a:rPr lang="cs-CZ" dirty="0" smtClean="0">
                <a:hlinkClick r:id="rId13"/>
              </a:rPr>
              <a:t>_use/</a:t>
            </a:r>
            <a:r>
              <a:rPr lang="cs-CZ" dirty="0" err="1" smtClean="0">
                <a:hlinkClick r:id="rId13"/>
              </a:rPr>
              <a:t>download</a:t>
            </a:r>
            <a:r>
              <a:rPr lang="cs-CZ" dirty="0" smtClean="0">
                <a:hlinkClick r:id="rId13"/>
              </a:rPr>
              <a:t>/</a:t>
            </a:r>
            <a:r>
              <a:rPr lang="cs-CZ" dirty="0" err="1" smtClean="0">
                <a:hlinkClick r:id="rId13"/>
              </a:rPr>
              <a:t>adm</a:t>
            </a:r>
            <a:r>
              <a:rPr lang="cs-CZ" dirty="0" smtClean="0">
                <a:hlinkClick r:id="rId13"/>
              </a:rPr>
              <a:t>_unit/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kód</a:t>
            </a:r>
            <a:r>
              <a:rPr lang="en-US" dirty="0" smtClean="0"/>
              <a:t> </a:t>
            </a:r>
            <a:r>
              <a:rPr lang="en-US" dirty="0" err="1" smtClean="0"/>
              <a:t>obce</a:t>
            </a:r>
            <a:r>
              <a:rPr lang="cs-CZ" dirty="0" smtClean="0"/>
              <a:t> dle </a:t>
            </a:r>
            <a:r>
              <a:rPr lang="cs-CZ" dirty="0" err="1" smtClean="0"/>
              <a:t>Eurostatu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smtClean="0"/>
              <a:t>např. </a:t>
            </a:r>
            <a:r>
              <a:rPr lang="cs-CZ" dirty="0" smtClean="0">
                <a:hlinkClick r:id="rId12"/>
              </a:rPr>
              <a:t>http://</a:t>
            </a:r>
            <a:r>
              <a:rPr lang="cs-CZ" dirty="0" smtClean="0">
                <a:hlinkClick r:id="rId14"/>
              </a:rPr>
              <a:t>sdi4apps.eu/open_</a:t>
            </a:r>
            <a:r>
              <a:rPr lang="cs-CZ" dirty="0" err="1" smtClean="0">
                <a:hlinkClick r:id="rId14"/>
              </a:rPr>
              <a:t>land</a:t>
            </a:r>
            <a:r>
              <a:rPr lang="cs-CZ" dirty="0" smtClean="0">
                <a:hlinkClick r:id="rId14"/>
              </a:rPr>
              <a:t>_use/</a:t>
            </a:r>
            <a:r>
              <a:rPr lang="cs-CZ" dirty="0" err="1" smtClean="0">
                <a:hlinkClick r:id="rId14"/>
              </a:rPr>
              <a:t>download</a:t>
            </a:r>
            <a:r>
              <a:rPr lang="cs-CZ" dirty="0" smtClean="0">
                <a:hlinkClick r:id="rId14"/>
              </a:rPr>
              <a:t>/</a:t>
            </a:r>
            <a:r>
              <a:rPr lang="cs-CZ" dirty="0" err="1" smtClean="0">
                <a:hlinkClick r:id="rId14"/>
              </a:rPr>
              <a:t>adm</a:t>
            </a:r>
            <a:r>
              <a:rPr lang="cs-CZ" dirty="0" smtClean="0">
                <a:hlinkClick r:id="rId14"/>
              </a:rPr>
              <a:t>_unit/cz529303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Plány do budoucna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 numCol="2">
            <a:noAutofit/>
          </a:bodyPr>
          <a:lstStyle/>
          <a:p>
            <a:endParaRPr lang="cs-CZ" sz="2200" dirty="0" smtClean="0"/>
          </a:p>
          <a:p>
            <a:r>
              <a:rPr lang="cs-CZ" sz="2200" dirty="0" smtClean="0"/>
              <a:t>Nastroj </a:t>
            </a:r>
            <a:r>
              <a:rPr lang="cs-CZ" sz="2200" dirty="0" smtClean="0"/>
              <a:t>na přidaní-úpravu </a:t>
            </a:r>
            <a:r>
              <a:rPr lang="cs-CZ" sz="2200" dirty="0" smtClean="0"/>
              <a:t>dat uživateli</a:t>
            </a:r>
            <a:endParaRPr lang="en-US" sz="2200" dirty="0" smtClean="0"/>
          </a:p>
          <a:p>
            <a:r>
              <a:rPr lang="cs-CZ" sz="2200" dirty="0" smtClean="0"/>
              <a:t>Publikace datové sady ve formátu RDF</a:t>
            </a:r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2751892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err="1" smtClean="0"/>
              <a:t>Děkuji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pozornost</a:t>
            </a:r>
            <a:r>
              <a:rPr lang="en-US" sz="3200" dirty="0" smtClean="0"/>
              <a:t>!</a:t>
            </a:r>
          </a:p>
          <a:p>
            <a:pPr algn="ctr"/>
            <a:r>
              <a:rPr lang="en-US" sz="3200" dirty="0" smtClean="0"/>
              <a:t>(dmitrii@hsrs.cz)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err="1" smtClean="0"/>
              <a:t>Otevřená</a:t>
            </a:r>
            <a:r>
              <a:rPr lang="en-US" sz="3200" dirty="0" smtClean="0"/>
              <a:t> </a:t>
            </a:r>
            <a:r>
              <a:rPr lang="en-US" sz="3200" dirty="0" err="1" smtClean="0"/>
              <a:t>mapa</a:t>
            </a:r>
            <a:r>
              <a:rPr lang="en-US" sz="3200" dirty="0" smtClean="0"/>
              <a:t> </a:t>
            </a:r>
            <a:r>
              <a:rPr lang="en-US" sz="3200" dirty="0" err="1" smtClean="0"/>
              <a:t>využití</a:t>
            </a:r>
            <a:r>
              <a:rPr lang="en-US" sz="3200" dirty="0" smtClean="0"/>
              <a:t> </a:t>
            </a:r>
            <a:r>
              <a:rPr lang="en-US" sz="3200" dirty="0" err="1" smtClean="0"/>
              <a:t>krajiny</a:t>
            </a:r>
            <a:endParaRPr lang="en-US" sz="2900" spc="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jeden z pilotních záměru projektu SDI4Apps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://sdi4apps.eu/</a:t>
            </a:r>
            <a:r>
              <a:rPr lang="cs-CZ" dirty="0" smtClean="0"/>
              <a:t> ).</a:t>
            </a:r>
            <a:endParaRPr lang="en-US" dirty="0" smtClean="0"/>
          </a:p>
          <a:p>
            <a:r>
              <a:rPr lang="cs-CZ" dirty="0" smtClean="0"/>
              <a:t>kládě </a:t>
            </a:r>
            <a:r>
              <a:rPr lang="cs-CZ" dirty="0" smtClean="0"/>
              <a:t>za cíl vytvořit co nejvíc podrobnou mapu využití krajiny na základě dostupných dat. Navíc se teď pracuje na komponentech, které umožni uživatelům upravovat datovou sadu OMVK z mobilní/web aplikaci.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Využití mapy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cs-CZ" dirty="0" err="1" smtClean="0"/>
              <a:t>apu</a:t>
            </a:r>
            <a:r>
              <a:rPr lang="cs-CZ" dirty="0" smtClean="0"/>
              <a:t> </a:t>
            </a:r>
            <a:r>
              <a:rPr lang="cs-CZ" dirty="0" smtClean="0"/>
              <a:t>lze použit pro účely územního </a:t>
            </a:r>
            <a:r>
              <a:rPr lang="cs-CZ" dirty="0" smtClean="0"/>
              <a:t>plánovaní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smtClean="0"/>
              <a:t>taktéž se nabízí i různá zajímavá využiti na nižších úrovních čili rozhodnuti, se kterými se potýkají obyčejné občane: kde pořídit nemovitost, kam jet na dovolenou; anebo menši firmy: kde postavit sklad, kde otevřít restauraci atd.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D</a:t>
            </a:r>
            <a:r>
              <a:rPr lang="cs-CZ" sz="3200" dirty="0" err="1" smtClean="0"/>
              <a:t>atový</a:t>
            </a:r>
            <a:r>
              <a:rPr lang="cs-CZ" sz="3200" dirty="0" smtClean="0"/>
              <a:t> </a:t>
            </a:r>
            <a:r>
              <a:rPr lang="cs-CZ" sz="3200" dirty="0" smtClean="0"/>
              <a:t>model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s://lh4.googleusercontent.com/zTsxOL9OyJvEX9WCG6rQGTV6GLtiWYbMEgyrgIq81GtZeF_qVLwgiXytDZgb26aWlM-Yb__-kgfb9fuKWYQ0FIcqCZPtjpLCzw4Yf1ShMleXQb_04RhKx8bgW1InWI7kbUJCXza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502295" cy="389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Hlavní </a:t>
            </a:r>
            <a:r>
              <a:rPr lang="cs-CZ" sz="3200" dirty="0" smtClean="0"/>
              <a:t>rozdíl</a:t>
            </a:r>
            <a:r>
              <a:rPr lang="en-US" sz="3200" dirty="0" smtClean="0"/>
              <a:t>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přidání </a:t>
            </a:r>
            <a:r>
              <a:rPr lang="cs-CZ" dirty="0" smtClean="0"/>
              <a:t>atributů</a:t>
            </a:r>
            <a:r>
              <a:rPr lang="en-US" dirty="0" smtClean="0"/>
              <a:t>:</a:t>
            </a:r>
          </a:p>
          <a:p>
            <a:r>
              <a:rPr lang="cs-CZ" dirty="0" smtClean="0"/>
              <a:t>geometry_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smtClean="0"/>
              <a:t>(zdroj geometrii </a:t>
            </a:r>
            <a:r>
              <a:rPr lang="cs-CZ" dirty="0" smtClean="0"/>
              <a:t>prvku</a:t>
            </a:r>
            <a:r>
              <a:rPr lang="en-US" dirty="0" smtClean="0"/>
              <a:t>, nap</a:t>
            </a:r>
            <a:r>
              <a:rPr lang="cs-CZ" dirty="0" smtClean="0"/>
              <a:t>ř</a:t>
            </a:r>
            <a:r>
              <a:rPr lang="en-US" dirty="0" smtClean="0"/>
              <a:t>. </a:t>
            </a:r>
            <a:r>
              <a:rPr lang="cs-CZ" dirty="0" smtClean="0"/>
              <a:t>{‘</a:t>
            </a:r>
            <a:r>
              <a:rPr lang="cs-CZ" dirty="0" err="1" smtClean="0"/>
              <a:t>dataset’</a:t>
            </a:r>
            <a:r>
              <a:rPr lang="cs-CZ" dirty="0" smtClean="0"/>
              <a:t>:’</a:t>
            </a:r>
            <a:r>
              <a:rPr lang="cs-CZ" dirty="0" err="1" smtClean="0"/>
              <a:t>Corine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Cover</a:t>
            </a:r>
            <a:r>
              <a:rPr lang="cs-CZ" dirty="0" smtClean="0"/>
              <a:t> 2012’,’id’:’EU-100042</a:t>
            </a:r>
            <a:r>
              <a:rPr lang="cs-CZ" dirty="0" smtClean="0"/>
              <a:t>’}</a:t>
            </a:r>
            <a:r>
              <a:rPr lang="en-US" dirty="0" smtClean="0"/>
              <a:t>, {‘</a:t>
            </a:r>
            <a:r>
              <a:rPr lang="en-US" dirty="0" err="1" smtClean="0"/>
              <a:t>dataset’:’Ruian_Parcely’,’id</a:t>
            </a:r>
            <a:r>
              <a:rPr lang="en-US" dirty="0" smtClean="0"/>
              <a:t>’:’</a:t>
            </a:r>
            <a:r>
              <a:rPr lang="en-US" dirty="0" smtClean="0"/>
              <a:t> 2274714201</a:t>
            </a:r>
            <a:r>
              <a:rPr lang="en-US" dirty="0" smtClean="0"/>
              <a:t>’,‘url’:’http</a:t>
            </a:r>
            <a:r>
              <a:rPr lang="en-US" dirty="0" smtClean="0"/>
              <a:t>://</a:t>
            </a:r>
            <a:r>
              <a:rPr lang="en-US" dirty="0" err="1" smtClean="0"/>
              <a:t>vdp.cuzk.cz</a:t>
            </a:r>
            <a:r>
              <a:rPr lang="en-US" dirty="0" smtClean="0"/>
              <a:t>/</a:t>
            </a:r>
            <a:r>
              <a:rPr lang="en-US" dirty="0" err="1" smtClean="0"/>
              <a:t>vdp</a:t>
            </a:r>
            <a:r>
              <a:rPr lang="en-US" dirty="0" smtClean="0"/>
              <a:t>/</a:t>
            </a:r>
            <a:r>
              <a:rPr lang="en-US" dirty="0" err="1" smtClean="0"/>
              <a:t>ruian</a:t>
            </a:r>
            <a:r>
              <a:rPr lang="en-US" dirty="0" smtClean="0"/>
              <a:t>/</a:t>
            </a:r>
            <a:r>
              <a:rPr lang="en-US" dirty="0" err="1" smtClean="0"/>
              <a:t>parcely</a:t>
            </a:r>
            <a:r>
              <a:rPr lang="en-US" dirty="0" smtClean="0"/>
              <a:t>/2274714201’}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attribute</a:t>
            </a:r>
            <a:r>
              <a:rPr lang="cs-CZ" dirty="0" smtClean="0"/>
              <a:t>_</a:t>
            </a:r>
            <a:r>
              <a:rPr lang="cs-CZ" dirty="0" err="1" smtClean="0"/>
              <a:t>source</a:t>
            </a:r>
            <a:r>
              <a:rPr lang="cs-CZ" dirty="0" smtClean="0"/>
              <a:t> (zdroj podle kterého se určila třída využití krajiny daného </a:t>
            </a:r>
            <a:r>
              <a:rPr lang="cs-CZ" dirty="0" smtClean="0"/>
              <a:t>prvku)</a:t>
            </a:r>
            <a:endParaRPr lang="en-US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municipal</a:t>
            </a:r>
            <a:r>
              <a:rPr lang="cs-CZ" dirty="0" smtClean="0"/>
              <a:t>_</a:t>
            </a:r>
            <a:r>
              <a:rPr lang="cs-CZ" dirty="0" err="1" smtClean="0"/>
              <a:t>code</a:t>
            </a:r>
            <a:r>
              <a:rPr lang="cs-CZ" dirty="0" smtClean="0"/>
              <a:t> (kód obce dle </a:t>
            </a:r>
            <a:r>
              <a:rPr lang="cs-CZ" dirty="0" err="1" smtClean="0"/>
              <a:t>čiselniku</a:t>
            </a:r>
            <a:r>
              <a:rPr lang="cs-CZ" dirty="0" smtClean="0"/>
              <a:t> </a:t>
            </a:r>
            <a:r>
              <a:rPr lang="cs-CZ" dirty="0" err="1" smtClean="0"/>
              <a:t>Eurostatu</a:t>
            </a:r>
            <a:r>
              <a:rPr lang="en-US" dirty="0" smtClean="0"/>
              <a:t>, </a:t>
            </a:r>
            <a:r>
              <a:rPr lang="en-US" dirty="0" smtClean="0"/>
              <a:t>nap</a:t>
            </a:r>
            <a:r>
              <a:rPr lang="cs-CZ" dirty="0" smtClean="0"/>
              <a:t>ř</a:t>
            </a:r>
            <a:r>
              <a:rPr lang="en-US" dirty="0" smtClean="0"/>
              <a:t>. </a:t>
            </a:r>
            <a:r>
              <a:rPr lang="cs-CZ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P</a:t>
            </a:r>
            <a:r>
              <a:rPr lang="cs-CZ" sz="3200" dirty="0" err="1" smtClean="0"/>
              <a:t>ostup</a:t>
            </a:r>
            <a:r>
              <a:rPr lang="cs-CZ" sz="3200" dirty="0" smtClean="0"/>
              <a:t> </a:t>
            </a:r>
            <a:r>
              <a:rPr lang="cs-CZ" sz="3200" dirty="0" smtClean="0"/>
              <a:t>vypočtu geometrii prvku OMVK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cs-CZ" dirty="0" smtClean="0"/>
              <a:t>Hranice obci, pro niž se generuje OMVK, se vezme jako maska</a:t>
            </a:r>
            <a:endParaRPr lang="en-US" dirty="0" smtClean="0"/>
          </a:p>
          <a:p>
            <a:pPr lvl="0" fontAlgn="base"/>
            <a:r>
              <a:rPr lang="cs-CZ" dirty="0" smtClean="0"/>
              <a:t>Průnik všech parcel s maskou obci se přidá do OMVK mapy obci</a:t>
            </a:r>
            <a:endParaRPr lang="en-US" dirty="0" smtClean="0"/>
          </a:p>
          <a:p>
            <a:pPr lvl="0" fontAlgn="base"/>
            <a:r>
              <a:rPr lang="cs-CZ" dirty="0" smtClean="0"/>
              <a:t>Zkontroluje se, zda plocha pokryta parcelami se rovna celkové ploše obci, pokud  je to tak, znamená to, že už cele území obci je pokryto mapou OMVK a tak se cely algoritmus ukončí, pokud, ale ne, tak to bude znamenat, že ještě není cele území je pokryto OMVK, a algoritmus bude pokračovat</a:t>
            </a:r>
            <a:endParaRPr lang="en-US" dirty="0" smtClean="0"/>
          </a:p>
          <a:p>
            <a:pPr lvl="0" fontAlgn="base"/>
            <a:r>
              <a:rPr lang="cs-CZ" dirty="0" smtClean="0"/>
              <a:t>Následně se maska zmenší o území, pokryté parcelami</a:t>
            </a:r>
            <a:endParaRPr lang="en-US" dirty="0" smtClean="0"/>
          </a:p>
          <a:p>
            <a:pPr lvl="0" fontAlgn="base"/>
            <a:r>
              <a:rPr lang="cs-CZ" dirty="0" smtClean="0"/>
              <a:t>Pak se spočte průnik farmářských bloku z </a:t>
            </a:r>
            <a:r>
              <a:rPr lang="cs-CZ" dirty="0" err="1" smtClean="0"/>
              <a:t>LPISu</a:t>
            </a:r>
            <a:r>
              <a:rPr lang="cs-CZ" dirty="0" smtClean="0"/>
              <a:t> s maskou, upravenou v minulém kroku</a:t>
            </a:r>
            <a:endParaRPr lang="en-US" dirty="0" smtClean="0"/>
          </a:p>
          <a:p>
            <a:pPr lvl="0" fontAlgn="base"/>
            <a:r>
              <a:rPr lang="cs-CZ" dirty="0" smtClean="0"/>
              <a:t>Průnik se zapíše do výsledné OMVK obci</a:t>
            </a:r>
            <a:endParaRPr lang="en-US" dirty="0" smtClean="0"/>
          </a:p>
          <a:p>
            <a:pPr lvl="0" fontAlgn="base"/>
            <a:r>
              <a:rPr lang="cs-CZ" dirty="0" smtClean="0"/>
              <a:t>Zase provede se kontrola, zda jíž není pokryto cele území obci, pokud není pokryto</a:t>
            </a:r>
            <a:endParaRPr lang="en-US" dirty="0" smtClean="0"/>
          </a:p>
          <a:p>
            <a:pPr lvl="0" fontAlgn="base"/>
            <a:r>
              <a:rPr lang="cs-CZ" dirty="0" smtClean="0"/>
              <a:t>Tak se od masky odečte území pokryté ploškami </a:t>
            </a:r>
            <a:r>
              <a:rPr lang="cs-CZ" dirty="0" err="1" smtClean="0"/>
              <a:t>LPISu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P</a:t>
            </a:r>
            <a:r>
              <a:rPr lang="cs-CZ" sz="3200" dirty="0" err="1" smtClean="0"/>
              <a:t>ostup</a:t>
            </a:r>
            <a:r>
              <a:rPr lang="cs-CZ" sz="3200" dirty="0" smtClean="0"/>
              <a:t> </a:t>
            </a:r>
            <a:r>
              <a:rPr lang="cs-CZ" sz="3200" dirty="0" smtClean="0"/>
              <a:t>vypočtu geometrii prvku OMVK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5" name="Picture 4" descr="https://lh3.googleusercontent.com/JCAzbdlfeuXL7y-mx7SwvoMHUVqOImrHqdb8QataU1g9OYBBnMAxXjz-D0YYaCSvMRSn1O4FpC89LVGTo3OFv7mA_w9O2XBvxpXZLP4uASlYXbtNv8h3Ajw5Yh-EgwJt8PfLy9T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581" y="1600200"/>
            <a:ext cx="9057419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P</a:t>
            </a:r>
            <a:r>
              <a:rPr lang="cs-CZ" sz="3200" dirty="0" err="1" smtClean="0"/>
              <a:t>řevod</a:t>
            </a:r>
            <a:r>
              <a:rPr lang="cs-CZ" sz="3200" dirty="0" smtClean="0"/>
              <a:t> atribut</a:t>
            </a:r>
            <a:r>
              <a:rPr lang="en-US" sz="3200" dirty="0" smtClean="0"/>
              <a:t>u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697118" y="1600196"/>
          <a:ext cx="3749763" cy="4525971"/>
        </p:xfrm>
        <a:graphic>
          <a:graphicData uri="http://schemas.openxmlformats.org/drawingml/2006/table">
            <a:tbl>
              <a:tblPr/>
              <a:tblGrid>
                <a:gridCol w="1249921"/>
                <a:gridCol w="1249921"/>
                <a:gridCol w="1249921"/>
              </a:tblGrid>
              <a:tr h="164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ZpusobVyuzitiPozemku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Vyznam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HILUCS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skleník, pařeniště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školka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plantáž dřevin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les jiný než hospodářský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lesní pozemek, na kterém je budova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rybník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koryto vodního toku přirozené nebo upravené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koryto vodního toku umělé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vodní nádrž přírodní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vodní nádrž umělá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zamokřená plocha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společný dvůr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zbořeniště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dráha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dálnice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silnice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ostatní komunikace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ostatní dopravní plocha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415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zeleň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344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sportoviště a rekreační plocha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343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hřbitov, urnový háj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335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kulturní a osvětová plocha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manipulační plocha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411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dobývací prostor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133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skládka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433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jiná plocha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neplodná půda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630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vodní plocha, na které je budova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632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fotovoltaická elektrárna</a:t>
                      </a: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244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77" marR="17577" marT="17577" marB="17577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P</a:t>
            </a:r>
            <a:r>
              <a:rPr lang="cs-CZ" sz="3200" dirty="0" err="1" smtClean="0"/>
              <a:t>řípad</a:t>
            </a:r>
            <a:r>
              <a:rPr lang="cs-CZ" sz="3200" dirty="0" smtClean="0"/>
              <a:t>, </a:t>
            </a:r>
            <a:r>
              <a:rPr lang="en-US" sz="3200" dirty="0" err="1" smtClean="0"/>
              <a:t>kdy</a:t>
            </a:r>
            <a:r>
              <a:rPr lang="cs-CZ" sz="3200" dirty="0" smtClean="0"/>
              <a:t> </a:t>
            </a:r>
            <a:r>
              <a:rPr lang="cs-CZ" sz="3200" dirty="0" smtClean="0"/>
              <a:t>ze zdrojových dat které tvoří plošky OMVK není možno odvodit třídu využití krajiny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ttps://lh6.googleusercontent.com/-Ct7kAX-bQRUO0M6iAdc3Sy2X21UQvpfMmlIMK9wH5L4JLW9Z4pov7GQ7zy9X7qN6ZyHOpo-O6S_wP0dFjX0dFNokyU5UP9SYTjRAa3Z1aYiuFtzgTzgwXOZ_jOBDSr1n0Q_xuJ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274" y="2867025"/>
            <a:ext cx="705345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486</Words>
  <Application>Microsoft Office PowerPoint</Application>
  <PresentationFormat>On-screen Show (4:3)</PresentationFormat>
  <Paragraphs>154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Otevřená mapa využití krajiny (OMVK)</vt:lpstr>
      <vt:lpstr>Otevřená mapa využití krajiny</vt:lpstr>
      <vt:lpstr>Využití mapy </vt:lpstr>
      <vt:lpstr>Datový model</vt:lpstr>
      <vt:lpstr>Hlavní rozdíly</vt:lpstr>
      <vt:lpstr>Postup vypočtu geometrii prvku OMVK</vt:lpstr>
      <vt:lpstr>Postup vypočtu geometrii prvku OMVK</vt:lpstr>
      <vt:lpstr>Převod atributu</vt:lpstr>
      <vt:lpstr>Případ, kdy ze zdrojových dat které tvoří plošky OMVK není možno odvodit třídu využití krajiny</vt:lpstr>
      <vt:lpstr>Prvek OMVK</vt:lpstr>
      <vt:lpstr>Publikace</vt:lpstr>
      <vt:lpstr>Plány do budoucna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Otevřená mapa využití krajiny</dc:title>
  <dc:creator>Zmicjer</dc:creator>
  <cp:lastModifiedBy>Zmicjer</cp:lastModifiedBy>
  <cp:revision>18</cp:revision>
  <dcterms:created xsi:type="dcterms:W3CDTF">2016-08-25T06:59:13Z</dcterms:created>
  <dcterms:modified xsi:type="dcterms:W3CDTF">2017-01-23T10:06:37Z</dcterms:modified>
</cp:coreProperties>
</file>